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7"/>
  </p:notesMasterIdLst>
  <p:sldIdLst>
    <p:sldId id="260" r:id="rId2"/>
    <p:sldId id="261" r:id="rId3"/>
    <p:sldId id="262" r:id="rId4"/>
    <p:sldId id="263" r:id="rId5"/>
    <p:sldId id="264" r:id="rId6"/>
    <p:sldId id="265" r:id="rId7"/>
    <p:sldId id="266" r:id="rId8"/>
    <p:sldId id="267" r:id="rId9"/>
    <p:sldId id="268" r:id="rId10"/>
    <p:sldId id="269" r:id="rId11"/>
    <p:sldId id="270" r:id="rId12"/>
    <p:sldId id="271" r:id="rId13"/>
    <p:sldId id="272" r:id="rId14"/>
    <p:sldId id="273" r:id="rId15"/>
    <p:sldId id="274" r:id="rId16"/>
  </p:sldIdLst>
  <p:sldSz cx="12192000" cy="6858000"/>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63779"/>
    <a:srgbClr val="C01422"/>
    <a:srgbClr val="606060"/>
    <a:srgbClr val="9D9D9C"/>
    <a:srgbClr val="413C3B"/>
    <a:srgbClr val="EDEDED"/>
    <a:srgbClr val="3C3C3B"/>
    <a:srgbClr val="F2A20F"/>
    <a:srgbClr val="57575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8"/>
    <p:restoredTop sz="96038"/>
  </p:normalViewPr>
  <p:slideViewPr>
    <p:cSldViewPr snapToGrid="0" snapToObjects="1">
      <p:cViewPr varScale="1">
        <p:scale>
          <a:sx n="90" d="100"/>
          <a:sy n="90" d="100"/>
        </p:scale>
        <p:origin x="108" y="4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l-PL"/>
          </a:p>
        </p:txBody>
      </p:sp>
      <p:sp>
        <p:nvSpPr>
          <p:cNvPr id="3" name="Symbol zastępczy daty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0B0D34F-417C-AE4D-A296-57DC498886C3}" type="datetimeFigureOut">
              <a:rPr lang="pl-PL" smtClean="0"/>
              <a:t>17.02.2026</a:t>
            </a:fld>
            <a:endParaRPr lang="pl-PL"/>
          </a:p>
        </p:txBody>
      </p:sp>
      <p:sp>
        <p:nvSpPr>
          <p:cNvPr id="4" name="Symbol zastępczy obrazu slajd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pl-PL"/>
          </a:p>
        </p:txBody>
      </p:sp>
      <p:sp>
        <p:nvSpPr>
          <p:cNvPr id="5" name="Symbol zastępczy notatek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6" name="Symbol zastępczy stopki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l-PL"/>
          </a:p>
        </p:txBody>
      </p:sp>
      <p:sp>
        <p:nvSpPr>
          <p:cNvPr id="7" name="Symbol zastępczy numeru slajd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9629775-2EC1-1643-B165-0F4037133492}" type="slidenum">
              <a:rPr lang="pl-PL" smtClean="0"/>
              <a:t>‹#›</a:t>
            </a:fld>
            <a:endParaRPr lang="pl-PL"/>
          </a:p>
        </p:txBody>
      </p:sp>
    </p:spTree>
    <p:extLst>
      <p:ext uri="{BB962C8B-B14F-4D97-AF65-F5344CB8AC3E}">
        <p14:creationId xmlns:p14="http://schemas.microsoft.com/office/powerpoint/2010/main" val="26239762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8E100736-5EA1-724E-9DA7-54484B90703B}"/>
              </a:ext>
            </a:extLst>
          </p:cNvPr>
          <p:cNvSpPr>
            <a:spLocks noGrp="1"/>
          </p:cNvSpPr>
          <p:nvPr>
            <p:ph type="ctrTitle"/>
          </p:nvPr>
        </p:nvSpPr>
        <p:spPr>
          <a:xfrm>
            <a:off x="1524000" y="1122363"/>
            <a:ext cx="9144000" cy="2387600"/>
          </a:xfrm>
        </p:spPr>
        <p:txBody>
          <a:bodyPr anchor="b"/>
          <a:lstStyle>
            <a:lvl1pPr algn="ctr">
              <a:defRPr sz="6000"/>
            </a:lvl1pPr>
          </a:lstStyle>
          <a:p>
            <a:r>
              <a:rPr lang="pl-PL"/>
              <a:t>Kliknij, aby edytować styl</a:t>
            </a:r>
          </a:p>
        </p:txBody>
      </p:sp>
      <p:sp>
        <p:nvSpPr>
          <p:cNvPr id="3" name="Podtytuł 2">
            <a:extLst>
              <a:ext uri="{FF2B5EF4-FFF2-40B4-BE49-F238E27FC236}">
                <a16:creationId xmlns:a16="http://schemas.microsoft.com/office/drawing/2014/main" id="{F49BA4B4-1332-8943-83D6-C653B3E9D14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l-PL"/>
              <a:t>Kliknij, aby edytować styl wzorca podtytułu</a:t>
            </a:r>
          </a:p>
        </p:txBody>
      </p:sp>
      <p:sp>
        <p:nvSpPr>
          <p:cNvPr id="4" name="Symbol zastępczy daty 3">
            <a:extLst>
              <a:ext uri="{FF2B5EF4-FFF2-40B4-BE49-F238E27FC236}">
                <a16:creationId xmlns:a16="http://schemas.microsoft.com/office/drawing/2014/main" id="{91945ED8-445C-FE45-8587-5ED6DAED02CF}"/>
              </a:ext>
            </a:extLst>
          </p:cNvPr>
          <p:cNvSpPr>
            <a:spLocks noGrp="1"/>
          </p:cNvSpPr>
          <p:nvPr>
            <p:ph type="dt" sz="half" idx="10"/>
          </p:nvPr>
        </p:nvSpPr>
        <p:spPr/>
        <p:txBody>
          <a:bodyPr/>
          <a:lstStyle/>
          <a:p>
            <a:fld id="{55BE928B-91DF-8443-AC68-CB05F3F1656F}" type="datetimeFigureOut">
              <a:rPr lang="pl-PL" smtClean="0"/>
              <a:t>17.02.2026</a:t>
            </a:fld>
            <a:endParaRPr lang="pl-PL"/>
          </a:p>
        </p:txBody>
      </p:sp>
      <p:sp>
        <p:nvSpPr>
          <p:cNvPr id="5" name="Symbol zastępczy stopki 4">
            <a:extLst>
              <a:ext uri="{FF2B5EF4-FFF2-40B4-BE49-F238E27FC236}">
                <a16:creationId xmlns:a16="http://schemas.microsoft.com/office/drawing/2014/main" id="{92106BFC-AC66-1A48-BD43-C1BEB31E4324}"/>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DB75F6D8-CC7A-0647-B88D-BF269D36800C}"/>
              </a:ext>
            </a:extLst>
          </p:cNvPr>
          <p:cNvSpPr>
            <a:spLocks noGrp="1"/>
          </p:cNvSpPr>
          <p:nvPr>
            <p:ph type="sldNum" sz="quarter" idx="12"/>
          </p:nvPr>
        </p:nvSpPr>
        <p:spPr/>
        <p:txBody>
          <a:bodyPr/>
          <a:lstStyle/>
          <a:p>
            <a:fld id="{870E9AE8-95DE-8241-9F6C-E6E8F7EB6DC1}" type="slidenum">
              <a:rPr lang="pl-PL" smtClean="0"/>
              <a:t>‹#›</a:t>
            </a:fld>
            <a:endParaRPr lang="pl-PL"/>
          </a:p>
        </p:txBody>
      </p:sp>
    </p:spTree>
    <p:extLst>
      <p:ext uri="{BB962C8B-B14F-4D97-AF65-F5344CB8AC3E}">
        <p14:creationId xmlns:p14="http://schemas.microsoft.com/office/powerpoint/2010/main" val="5081397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3551BB7F-B071-D149-B6B1-1C66A7E9D006}"/>
              </a:ext>
            </a:extLst>
          </p:cNvPr>
          <p:cNvSpPr>
            <a:spLocks noGrp="1"/>
          </p:cNvSpPr>
          <p:nvPr>
            <p:ph type="title"/>
          </p:nvPr>
        </p:nvSpPr>
        <p:spPr/>
        <p:txBody>
          <a:bodyPr/>
          <a:lstStyle/>
          <a:p>
            <a:r>
              <a:rPr lang="pl-PL"/>
              <a:t>Kliknij, aby edytować styl</a:t>
            </a:r>
          </a:p>
        </p:txBody>
      </p:sp>
      <p:sp>
        <p:nvSpPr>
          <p:cNvPr id="3" name="Symbol zastępczy zawartości 2">
            <a:extLst>
              <a:ext uri="{FF2B5EF4-FFF2-40B4-BE49-F238E27FC236}">
                <a16:creationId xmlns:a16="http://schemas.microsoft.com/office/drawing/2014/main" id="{00A5EC3F-D301-DD48-B464-B83DA8A24800}"/>
              </a:ext>
            </a:extLst>
          </p:cNvPr>
          <p:cNvSpPr>
            <a:spLocks noGrp="1"/>
          </p:cNvSpPr>
          <p:nvPr>
            <p:ph idx="1"/>
          </p:nvPr>
        </p:nvSpPr>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a:extLst>
              <a:ext uri="{FF2B5EF4-FFF2-40B4-BE49-F238E27FC236}">
                <a16:creationId xmlns:a16="http://schemas.microsoft.com/office/drawing/2014/main" id="{FB26216A-7D4D-E348-9C93-0AAA4EB81721}"/>
              </a:ext>
            </a:extLst>
          </p:cNvPr>
          <p:cNvSpPr>
            <a:spLocks noGrp="1"/>
          </p:cNvSpPr>
          <p:nvPr>
            <p:ph type="dt" sz="half" idx="10"/>
          </p:nvPr>
        </p:nvSpPr>
        <p:spPr/>
        <p:txBody>
          <a:bodyPr/>
          <a:lstStyle/>
          <a:p>
            <a:fld id="{55BE928B-91DF-8443-AC68-CB05F3F1656F}" type="datetimeFigureOut">
              <a:rPr lang="pl-PL" smtClean="0"/>
              <a:t>17.02.2026</a:t>
            </a:fld>
            <a:endParaRPr lang="pl-PL"/>
          </a:p>
        </p:txBody>
      </p:sp>
      <p:sp>
        <p:nvSpPr>
          <p:cNvPr id="5" name="Symbol zastępczy stopki 4">
            <a:extLst>
              <a:ext uri="{FF2B5EF4-FFF2-40B4-BE49-F238E27FC236}">
                <a16:creationId xmlns:a16="http://schemas.microsoft.com/office/drawing/2014/main" id="{9905C2ED-13F7-ED42-90E3-D80636800C28}"/>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40254899-8356-8A4B-9FB5-1059A9036E50}"/>
              </a:ext>
            </a:extLst>
          </p:cNvPr>
          <p:cNvSpPr>
            <a:spLocks noGrp="1"/>
          </p:cNvSpPr>
          <p:nvPr>
            <p:ph type="sldNum" sz="quarter" idx="12"/>
          </p:nvPr>
        </p:nvSpPr>
        <p:spPr/>
        <p:txBody>
          <a:bodyPr/>
          <a:lstStyle/>
          <a:p>
            <a:fld id="{870E9AE8-95DE-8241-9F6C-E6E8F7EB6DC1}" type="slidenum">
              <a:rPr lang="pl-PL" smtClean="0"/>
              <a:t>‹#›</a:t>
            </a:fld>
            <a:endParaRPr lang="pl-PL"/>
          </a:p>
        </p:txBody>
      </p:sp>
    </p:spTree>
    <p:extLst>
      <p:ext uri="{BB962C8B-B14F-4D97-AF65-F5344CB8AC3E}">
        <p14:creationId xmlns:p14="http://schemas.microsoft.com/office/powerpoint/2010/main" val="33086304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8C766AEA-B3C6-2E41-B663-030EA6364008}"/>
              </a:ext>
            </a:extLst>
          </p:cNvPr>
          <p:cNvSpPr>
            <a:spLocks noGrp="1"/>
          </p:cNvSpPr>
          <p:nvPr>
            <p:ph type="title"/>
          </p:nvPr>
        </p:nvSpPr>
        <p:spPr>
          <a:xfrm>
            <a:off x="831850" y="1709738"/>
            <a:ext cx="10515600" cy="2852737"/>
          </a:xfrm>
        </p:spPr>
        <p:txBody>
          <a:bodyPr anchor="b"/>
          <a:lstStyle>
            <a:lvl1pPr>
              <a:defRPr sz="6000"/>
            </a:lvl1pPr>
          </a:lstStyle>
          <a:p>
            <a:r>
              <a:rPr lang="pl-PL"/>
              <a:t>Kliknij, aby edytować styl</a:t>
            </a:r>
          </a:p>
        </p:txBody>
      </p:sp>
      <p:sp>
        <p:nvSpPr>
          <p:cNvPr id="3" name="Symbol zastępczy tekstu 2">
            <a:extLst>
              <a:ext uri="{FF2B5EF4-FFF2-40B4-BE49-F238E27FC236}">
                <a16:creationId xmlns:a16="http://schemas.microsoft.com/office/drawing/2014/main" id="{436AB6E5-4279-AB44-B040-0EE18B6EAAF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l-PL"/>
              <a:t>Kliknij, aby edytować style wzorca tekstu</a:t>
            </a:r>
          </a:p>
        </p:txBody>
      </p:sp>
      <p:sp>
        <p:nvSpPr>
          <p:cNvPr id="4" name="Symbol zastępczy daty 3">
            <a:extLst>
              <a:ext uri="{FF2B5EF4-FFF2-40B4-BE49-F238E27FC236}">
                <a16:creationId xmlns:a16="http://schemas.microsoft.com/office/drawing/2014/main" id="{9BBF0A51-E286-4542-9AF4-BE3E251E8D73}"/>
              </a:ext>
            </a:extLst>
          </p:cNvPr>
          <p:cNvSpPr>
            <a:spLocks noGrp="1"/>
          </p:cNvSpPr>
          <p:nvPr>
            <p:ph type="dt" sz="half" idx="10"/>
          </p:nvPr>
        </p:nvSpPr>
        <p:spPr/>
        <p:txBody>
          <a:bodyPr/>
          <a:lstStyle/>
          <a:p>
            <a:fld id="{55BE928B-91DF-8443-AC68-CB05F3F1656F}" type="datetimeFigureOut">
              <a:rPr lang="pl-PL" smtClean="0"/>
              <a:t>17.02.2026</a:t>
            </a:fld>
            <a:endParaRPr lang="pl-PL"/>
          </a:p>
        </p:txBody>
      </p:sp>
      <p:sp>
        <p:nvSpPr>
          <p:cNvPr id="5" name="Symbol zastępczy stopki 4">
            <a:extLst>
              <a:ext uri="{FF2B5EF4-FFF2-40B4-BE49-F238E27FC236}">
                <a16:creationId xmlns:a16="http://schemas.microsoft.com/office/drawing/2014/main" id="{651AF7AE-6532-7B40-BD61-CBAACADA2C68}"/>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F174342C-DCCA-1742-BFCE-E8BB75A4EA29}"/>
              </a:ext>
            </a:extLst>
          </p:cNvPr>
          <p:cNvSpPr>
            <a:spLocks noGrp="1"/>
          </p:cNvSpPr>
          <p:nvPr>
            <p:ph type="sldNum" sz="quarter" idx="12"/>
          </p:nvPr>
        </p:nvSpPr>
        <p:spPr/>
        <p:txBody>
          <a:bodyPr/>
          <a:lstStyle/>
          <a:p>
            <a:fld id="{870E9AE8-95DE-8241-9F6C-E6E8F7EB6DC1}" type="slidenum">
              <a:rPr lang="pl-PL" smtClean="0"/>
              <a:t>‹#›</a:t>
            </a:fld>
            <a:endParaRPr lang="pl-PL"/>
          </a:p>
        </p:txBody>
      </p:sp>
    </p:spTree>
    <p:extLst>
      <p:ext uri="{BB962C8B-B14F-4D97-AF65-F5344CB8AC3E}">
        <p14:creationId xmlns:p14="http://schemas.microsoft.com/office/powerpoint/2010/main" val="6199472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CDFD8457-4ADC-9648-B5FB-5B26F94D3D6F}"/>
              </a:ext>
            </a:extLst>
          </p:cNvPr>
          <p:cNvSpPr>
            <a:spLocks noGrp="1"/>
          </p:cNvSpPr>
          <p:nvPr>
            <p:ph type="title"/>
          </p:nvPr>
        </p:nvSpPr>
        <p:spPr/>
        <p:txBody>
          <a:bodyPr/>
          <a:lstStyle/>
          <a:p>
            <a:r>
              <a:rPr lang="pl-PL"/>
              <a:t>Kliknij, aby edytować styl</a:t>
            </a:r>
          </a:p>
        </p:txBody>
      </p:sp>
      <p:sp>
        <p:nvSpPr>
          <p:cNvPr id="3" name="Symbol zastępczy zawartości 2">
            <a:extLst>
              <a:ext uri="{FF2B5EF4-FFF2-40B4-BE49-F238E27FC236}">
                <a16:creationId xmlns:a16="http://schemas.microsoft.com/office/drawing/2014/main" id="{A9515D3A-D49C-B04A-80B6-0DE4D57060EF}"/>
              </a:ext>
            </a:extLst>
          </p:cNvPr>
          <p:cNvSpPr>
            <a:spLocks noGrp="1"/>
          </p:cNvSpPr>
          <p:nvPr>
            <p:ph sz="half" idx="1"/>
          </p:nvPr>
        </p:nvSpPr>
        <p:spPr>
          <a:xfrm>
            <a:off x="838200" y="1825625"/>
            <a:ext cx="5181600" cy="4351338"/>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zawartości 3">
            <a:extLst>
              <a:ext uri="{FF2B5EF4-FFF2-40B4-BE49-F238E27FC236}">
                <a16:creationId xmlns:a16="http://schemas.microsoft.com/office/drawing/2014/main" id="{BB295A65-450B-5D44-A07D-F4614FE4BA1B}"/>
              </a:ext>
            </a:extLst>
          </p:cNvPr>
          <p:cNvSpPr>
            <a:spLocks noGrp="1"/>
          </p:cNvSpPr>
          <p:nvPr>
            <p:ph sz="half" idx="2"/>
          </p:nvPr>
        </p:nvSpPr>
        <p:spPr>
          <a:xfrm>
            <a:off x="6172200" y="1825625"/>
            <a:ext cx="5181600" cy="4351338"/>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5" name="Symbol zastępczy daty 4">
            <a:extLst>
              <a:ext uri="{FF2B5EF4-FFF2-40B4-BE49-F238E27FC236}">
                <a16:creationId xmlns:a16="http://schemas.microsoft.com/office/drawing/2014/main" id="{1C88E6EB-E8AE-BE4C-AD00-A173E15E8C42}"/>
              </a:ext>
            </a:extLst>
          </p:cNvPr>
          <p:cNvSpPr>
            <a:spLocks noGrp="1"/>
          </p:cNvSpPr>
          <p:nvPr>
            <p:ph type="dt" sz="half" idx="10"/>
          </p:nvPr>
        </p:nvSpPr>
        <p:spPr/>
        <p:txBody>
          <a:bodyPr/>
          <a:lstStyle/>
          <a:p>
            <a:fld id="{55BE928B-91DF-8443-AC68-CB05F3F1656F}" type="datetimeFigureOut">
              <a:rPr lang="pl-PL" smtClean="0"/>
              <a:t>17.02.2026</a:t>
            </a:fld>
            <a:endParaRPr lang="pl-PL"/>
          </a:p>
        </p:txBody>
      </p:sp>
      <p:sp>
        <p:nvSpPr>
          <p:cNvPr id="6" name="Symbol zastępczy stopki 5">
            <a:extLst>
              <a:ext uri="{FF2B5EF4-FFF2-40B4-BE49-F238E27FC236}">
                <a16:creationId xmlns:a16="http://schemas.microsoft.com/office/drawing/2014/main" id="{28EBACDB-DCF2-0C40-80CA-36F9F89692D7}"/>
              </a:ext>
            </a:extLst>
          </p:cNvPr>
          <p:cNvSpPr>
            <a:spLocks noGrp="1"/>
          </p:cNvSpPr>
          <p:nvPr>
            <p:ph type="ftr" sz="quarter" idx="11"/>
          </p:nvPr>
        </p:nvSpPr>
        <p:spPr/>
        <p:txBody>
          <a:bodyPr/>
          <a:lstStyle/>
          <a:p>
            <a:endParaRPr lang="pl-PL"/>
          </a:p>
        </p:txBody>
      </p:sp>
      <p:sp>
        <p:nvSpPr>
          <p:cNvPr id="7" name="Symbol zastępczy numeru slajdu 6">
            <a:extLst>
              <a:ext uri="{FF2B5EF4-FFF2-40B4-BE49-F238E27FC236}">
                <a16:creationId xmlns:a16="http://schemas.microsoft.com/office/drawing/2014/main" id="{C6319B3A-58B4-3D4E-A3D3-45D34908D3AA}"/>
              </a:ext>
            </a:extLst>
          </p:cNvPr>
          <p:cNvSpPr>
            <a:spLocks noGrp="1"/>
          </p:cNvSpPr>
          <p:nvPr>
            <p:ph type="sldNum" sz="quarter" idx="12"/>
          </p:nvPr>
        </p:nvSpPr>
        <p:spPr/>
        <p:txBody>
          <a:bodyPr/>
          <a:lstStyle/>
          <a:p>
            <a:fld id="{870E9AE8-95DE-8241-9F6C-E6E8F7EB6DC1}" type="slidenum">
              <a:rPr lang="pl-PL" smtClean="0"/>
              <a:t>‹#›</a:t>
            </a:fld>
            <a:endParaRPr lang="pl-PL"/>
          </a:p>
        </p:txBody>
      </p:sp>
    </p:spTree>
    <p:extLst>
      <p:ext uri="{BB962C8B-B14F-4D97-AF65-F5344CB8AC3E}">
        <p14:creationId xmlns:p14="http://schemas.microsoft.com/office/powerpoint/2010/main" val="3091690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F5D07EE-C0A5-8C48-A7EC-72B1DDD260E1}"/>
              </a:ext>
            </a:extLst>
          </p:cNvPr>
          <p:cNvSpPr>
            <a:spLocks noGrp="1"/>
          </p:cNvSpPr>
          <p:nvPr>
            <p:ph type="title"/>
          </p:nvPr>
        </p:nvSpPr>
        <p:spPr>
          <a:xfrm>
            <a:off x="839788" y="365125"/>
            <a:ext cx="10515600" cy="1325563"/>
          </a:xfrm>
        </p:spPr>
        <p:txBody>
          <a:bodyPr/>
          <a:lstStyle/>
          <a:p>
            <a:r>
              <a:rPr lang="pl-PL"/>
              <a:t>Kliknij, aby edytować styl</a:t>
            </a:r>
          </a:p>
        </p:txBody>
      </p:sp>
      <p:sp>
        <p:nvSpPr>
          <p:cNvPr id="3" name="Symbol zastępczy tekstu 2">
            <a:extLst>
              <a:ext uri="{FF2B5EF4-FFF2-40B4-BE49-F238E27FC236}">
                <a16:creationId xmlns:a16="http://schemas.microsoft.com/office/drawing/2014/main" id="{B6E2D3BB-7762-CF46-805B-DCDA1489A0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4" name="Symbol zastępczy zawartości 3">
            <a:extLst>
              <a:ext uri="{FF2B5EF4-FFF2-40B4-BE49-F238E27FC236}">
                <a16:creationId xmlns:a16="http://schemas.microsoft.com/office/drawing/2014/main" id="{86291E7A-5716-8541-ACF2-69C850A4484E}"/>
              </a:ext>
            </a:extLst>
          </p:cNvPr>
          <p:cNvSpPr>
            <a:spLocks noGrp="1"/>
          </p:cNvSpPr>
          <p:nvPr>
            <p:ph sz="half" idx="2"/>
          </p:nvPr>
        </p:nvSpPr>
        <p:spPr>
          <a:xfrm>
            <a:off x="839788" y="2505075"/>
            <a:ext cx="5157787" cy="3684588"/>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5" name="Symbol zastępczy tekstu 4">
            <a:extLst>
              <a:ext uri="{FF2B5EF4-FFF2-40B4-BE49-F238E27FC236}">
                <a16:creationId xmlns:a16="http://schemas.microsoft.com/office/drawing/2014/main" id="{45DBC725-838A-B54B-9A2F-B4F9B90AB30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6" name="Symbol zastępczy zawartości 5">
            <a:extLst>
              <a:ext uri="{FF2B5EF4-FFF2-40B4-BE49-F238E27FC236}">
                <a16:creationId xmlns:a16="http://schemas.microsoft.com/office/drawing/2014/main" id="{4F255A36-FB89-2B4E-A85F-1DC7402BE083}"/>
              </a:ext>
            </a:extLst>
          </p:cNvPr>
          <p:cNvSpPr>
            <a:spLocks noGrp="1"/>
          </p:cNvSpPr>
          <p:nvPr>
            <p:ph sz="quarter" idx="4"/>
          </p:nvPr>
        </p:nvSpPr>
        <p:spPr>
          <a:xfrm>
            <a:off x="6172200" y="2505075"/>
            <a:ext cx="5183188" cy="3684588"/>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7" name="Symbol zastępczy daty 6">
            <a:extLst>
              <a:ext uri="{FF2B5EF4-FFF2-40B4-BE49-F238E27FC236}">
                <a16:creationId xmlns:a16="http://schemas.microsoft.com/office/drawing/2014/main" id="{87D894CA-117D-4844-8B86-8893B3AD96C8}"/>
              </a:ext>
            </a:extLst>
          </p:cNvPr>
          <p:cNvSpPr>
            <a:spLocks noGrp="1"/>
          </p:cNvSpPr>
          <p:nvPr>
            <p:ph type="dt" sz="half" idx="10"/>
          </p:nvPr>
        </p:nvSpPr>
        <p:spPr/>
        <p:txBody>
          <a:bodyPr/>
          <a:lstStyle/>
          <a:p>
            <a:fld id="{55BE928B-91DF-8443-AC68-CB05F3F1656F}" type="datetimeFigureOut">
              <a:rPr lang="pl-PL" smtClean="0"/>
              <a:t>17.02.2026</a:t>
            </a:fld>
            <a:endParaRPr lang="pl-PL"/>
          </a:p>
        </p:txBody>
      </p:sp>
      <p:sp>
        <p:nvSpPr>
          <p:cNvPr id="8" name="Symbol zastępczy stopki 7">
            <a:extLst>
              <a:ext uri="{FF2B5EF4-FFF2-40B4-BE49-F238E27FC236}">
                <a16:creationId xmlns:a16="http://schemas.microsoft.com/office/drawing/2014/main" id="{F4DD826E-00C7-7647-B54D-6A915217C95D}"/>
              </a:ext>
            </a:extLst>
          </p:cNvPr>
          <p:cNvSpPr>
            <a:spLocks noGrp="1"/>
          </p:cNvSpPr>
          <p:nvPr>
            <p:ph type="ftr" sz="quarter" idx="11"/>
          </p:nvPr>
        </p:nvSpPr>
        <p:spPr/>
        <p:txBody>
          <a:bodyPr/>
          <a:lstStyle/>
          <a:p>
            <a:endParaRPr lang="pl-PL"/>
          </a:p>
        </p:txBody>
      </p:sp>
      <p:sp>
        <p:nvSpPr>
          <p:cNvPr id="9" name="Symbol zastępczy numeru slajdu 8">
            <a:extLst>
              <a:ext uri="{FF2B5EF4-FFF2-40B4-BE49-F238E27FC236}">
                <a16:creationId xmlns:a16="http://schemas.microsoft.com/office/drawing/2014/main" id="{B4034F10-ED48-504C-B122-44A5A4B44234}"/>
              </a:ext>
            </a:extLst>
          </p:cNvPr>
          <p:cNvSpPr>
            <a:spLocks noGrp="1"/>
          </p:cNvSpPr>
          <p:nvPr>
            <p:ph type="sldNum" sz="quarter" idx="12"/>
          </p:nvPr>
        </p:nvSpPr>
        <p:spPr/>
        <p:txBody>
          <a:bodyPr/>
          <a:lstStyle/>
          <a:p>
            <a:fld id="{870E9AE8-95DE-8241-9F6C-E6E8F7EB6DC1}" type="slidenum">
              <a:rPr lang="pl-PL" smtClean="0"/>
              <a:t>‹#›</a:t>
            </a:fld>
            <a:endParaRPr lang="pl-PL"/>
          </a:p>
        </p:txBody>
      </p:sp>
    </p:spTree>
    <p:extLst>
      <p:ext uri="{BB962C8B-B14F-4D97-AF65-F5344CB8AC3E}">
        <p14:creationId xmlns:p14="http://schemas.microsoft.com/office/powerpoint/2010/main" val="40383772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3C8566D5-C519-664C-9D77-F63C01B64185}"/>
              </a:ext>
            </a:extLst>
          </p:cNvPr>
          <p:cNvSpPr>
            <a:spLocks noGrp="1"/>
          </p:cNvSpPr>
          <p:nvPr>
            <p:ph type="title"/>
          </p:nvPr>
        </p:nvSpPr>
        <p:spPr/>
        <p:txBody>
          <a:bodyPr/>
          <a:lstStyle/>
          <a:p>
            <a:r>
              <a:rPr lang="pl-PL"/>
              <a:t>Kliknij, aby edytować styl</a:t>
            </a:r>
          </a:p>
        </p:txBody>
      </p:sp>
      <p:sp>
        <p:nvSpPr>
          <p:cNvPr id="3" name="Symbol zastępczy daty 2">
            <a:extLst>
              <a:ext uri="{FF2B5EF4-FFF2-40B4-BE49-F238E27FC236}">
                <a16:creationId xmlns:a16="http://schemas.microsoft.com/office/drawing/2014/main" id="{DD4104F2-5417-C445-BC6D-B7CCF7EEA559}"/>
              </a:ext>
            </a:extLst>
          </p:cNvPr>
          <p:cNvSpPr>
            <a:spLocks noGrp="1"/>
          </p:cNvSpPr>
          <p:nvPr>
            <p:ph type="dt" sz="half" idx="10"/>
          </p:nvPr>
        </p:nvSpPr>
        <p:spPr/>
        <p:txBody>
          <a:bodyPr/>
          <a:lstStyle/>
          <a:p>
            <a:fld id="{55BE928B-91DF-8443-AC68-CB05F3F1656F}" type="datetimeFigureOut">
              <a:rPr lang="pl-PL" smtClean="0"/>
              <a:t>17.02.2026</a:t>
            </a:fld>
            <a:endParaRPr lang="pl-PL"/>
          </a:p>
        </p:txBody>
      </p:sp>
      <p:sp>
        <p:nvSpPr>
          <p:cNvPr id="4" name="Symbol zastępczy stopki 3">
            <a:extLst>
              <a:ext uri="{FF2B5EF4-FFF2-40B4-BE49-F238E27FC236}">
                <a16:creationId xmlns:a16="http://schemas.microsoft.com/office/drawing/2014/main" id="{E8258EE4-AACA-EA4E-86AC-B4F08B178F70}"/>
              </a:ext>
            </a:extLst>
          </p:cNvPr>
          <p:cNvSpPr>
            <a:spLocks noGrp="1"/>
          </p:cNvSpPr>
          <p:nvPr>
            <p:ph type="ftr" sz="quarter" idx="11"/>
          </p:nvPr>
        </p:nvSpPr>
        <p:spPr/>
        <p:txBody>
          <a:bodyPr/>
          <a:lstStyle/>
          <a:p>
            <a:endParaRPr lang="pl-PL"/>
          </a:p>
        </p:txBody>
      </p:sp>
      <p:sp>
        <p:nvSpPr>
          <p:cNvPr id="5" name="Symbol zastępczy numeru slajdu 4">
            <a:extLst>
              <a:ext uri="{FF2B5EF4-FFF2-40B4-BE49-F238E27FC236}">
                <a16:creationId xmlns:a16="http://schemas.microsoft.com/office/drawing/2014/main" id="{B4FE6859-C8E3-3D4E-BD5C-C98F7B72FE67}"/>
              </a:ext>
            </a:extLst>
          </p:cNvPr>
          <p:cNvSpPr>
            <a:spLocks noGrp="1"/>
          </p:cNvSpPr>
          <p:nvPr>
            <p:ph type="sldNum" sz="quarter" idx="12"/>
          </p:nvPr>
        </p:nvSpPr>
        <p:spPr/>
        <p:txBody>
          <a:bodyPr/>
          <a:lstStyle/>
          <a:p>
            <a:fld id="{870E9AE8-95DE-8241-9F6C-E6E8F7EB6DC1}" type="slidenum">
              <a:rPr lang="pl-PL" smtClean="0"/>
              <a:t>‹#›</a:t>
            </a:fld>
            <a:endParaRPr lang="pl-PL"/>
          </a:p>
        </p:txBody>
      </p:sp>
    </p:spTree>
    <p:extLst>
      <p:ext uri="{BB962C8B-B14F-4D97-AF65-F5344CB8AC3E}">
        <p14:creationId xmlns:p14="http://schemas.microsoft.com/office/powerpoint/2010/main" val="4774712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a:extLst>
              <a:ext uri="{FF2B5EF4-FFF2-40B4-BE49-F238E27FC236}">
                <a16:creationId xmlns:a16="http://schemas.microsoft.com/office/drawing/2014/main" id="{983412E8-551F-AB43-B41B-BF1D93398B2D}"/>
              </a:ext>
            </a:extLst>
          </p:cNvPr>
          <p:cNvSpPr>
            <a:spLocks noGrp="1"/>
          </p:cNvSpPr>
          <p:nvPr>
            <p:ph type="dt" sz="half" idx="10"/>
          </p:nvPr>
        </p:nvSpPr>
        <p:spPr/>
        <p:txBody>
          <a:bodyPr/>
          <a:lstStyle/>
          <a:p>
            <a:fld id="{55BE928B-91DF-8443-AC68-CB05F3F1656F}" type="datetimeFigureOut">
              <a:rPr lang="pl-PL" smtClean="0"/>
              <a:t>17.02.2026</a:t>
            </a:fld>
            <a:endParaRPr lang="pl-PL"/>
          </a:p>
        </p:txBody>
      </p:sp>
      <p:sp>
        <p:nvSpPr>
          <p:cNvPr id="3" name="Symbol zastępczy stopki 2">
            <a:extLst>
              <a:ext uri="{FF2B5EF4-FFF2-40B4-BE49-F238E27FC236}">
                <a16:creationId xmlns:a16="http://schemas.microsoft.com/office/drawing/2014/main" id="{A13F31A8-C331-9A43-B863-A9E555670262}"/>
              </a:ext>
            </a:extLst>
          </p:cNvPr>
          <p:cNvSpPr>
            <a:spLocks noGrp="1"/>
          </p:cNvSpPr>
          <p:nvPr>
            <p:ph type="ftr" sz="quarter" idx="11"/>
          </p:nvPr>
        </p:nvSpPr>
        <p:spPr/>
        <p:txBody>
          <a:bodyPr/>
          <a:lstStyle/>
          <a:p>
            <a:endParaRPr lang="pl-PL"/>
          </a:p>
        </p:txBody>
      </p:sp>
      <p:sp>
        <p:nvSpPr>
          <p:cNvPr id="4" name="Symbol zastępczy numeru slajdu 3">
            <a:extLst>
              <a:ext uri="{FF2B5EF4-FFF2-40B4-BE49-F238E27FC236}">
                <a16:creationId xmlns:a16="http://schemas.microsoft.com/office/drawing/2014/main" id="{77BFF5DD-623A-CB42-A5BB-A259AB7DF259}"/>
              </a:ext>
            </a:extLst>
          </p:cNvPr>
          <p:cNvSpPr>
            <a:spLocks noGrp="1"/>
          </p:cNvSpPr>
          <p:nvPr>
            <p:ph type="sldNum" sz="quarter" idx="12"/>
          </p:nvPr>
        </p:nvSpPr>
        <p:spPr/>
        <p:txBody>
          <a:bodyPr/>
          <a:lstStyle/>
          <a:p>
            <a:fld id="{870E9AE8-95DE-8241-9F6C-E6E8F7EB6DC1}" type="slidenum">
              <a:rPr lang="pl-PL" smtClean="0"/>
              <a:t>‹#›</a:t>
            </a:fld>
            <a:endParaRPr lang="pl-PL"/>
          </a:p>
        </p:txBody>
      </p:sp>
    </p:spTree>
    <p:extLst>
      <p:ext uri="{BB962C8B-B14F-4D97-AF65-F5344CB8AC3E}">
        <p14:creationId xmlns:p14="http://schemas.microsoft.com/office/powerpoint/2010/main" val="10268030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1C519021-04D2-534F-817D-44EAD87238F6}"/>
              </a:ext>
            </a:extLst>
          </p:cNvPr>
          <p:cNvSpPr>
            <a:spLocks noGrp="1"/>
          </p:cNvSpPr>
          <p:nvPr>
            <p:ph type="title"/>
          </p:nvPr>
        </p:nvSpPr>
        <p:spPr>
          <a:xfrm>
            <a:off x="839788" y="457200"/>
            <a:ext cx="3932237" cy="1600200"/>
          </a:xfrm>
        </p:spPr>
        <p:txBody>
          <a:bodyPr anchor="b"/>
          <a:lstStyle>
            <a:lvl1pPr>
              <a:defRPr sz="3200"/>
            </a:lvl1pPr>
          </a:lstStyle>
          <a:p>
            <a:r>
              <a:rPr lang="pl-PL"/>
              <a:t>Kliknij, aby edytować styl</a:t>
            </a:r>
          </a:p>
        </p:txBody>
      </p:sp>
      <p:sp>
        <p:nvSpPr>
          <p:cNvPr id="3" name="Symbol zastępczy zawartości 2">
            <a:extLst>
              <a:ext uri="{FF2B5EF4-FFF2-40B4-BE49-F238E27FC236}">
                <a16:creationId xmlns:a16="http://schemas.microsoft.com/office/drawing/2014/main" id="{1E68BF58-5BAE-E245-BD37-DA2C3BF7F7E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tekstu 3">
            <a:extLst>
              <a:ext uri="{FF2B5EF4-FFF2-40B4-BE49-F238E27FC236}">
                <a16:creationId xmlns:a16="http://schemas.microsoft.com/office/drawing/2014/main" id="{3729FE48-44CA-A241-AB28-BBCAF174895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a:t>Kliknij, aby edytować style wzorca tekstu</a:t>
            </a:r>
          </a:p>
        </p:txBody>
      </p:sp>
      <p:sp>
        <p:nvSpPr>
          <p:cNvPr id="5" name="Symbol zastępczy daty 4">
            <a:extLst>
              <a:ext uri="{FF2B5EF4-FFF2-40B4-BE49-F238E27FC236}">
                <a16:creationId xmlns:a16="http://schemas.microsoft.com/office/drawing/2014/main" id="{E3831B05-4D43-AC4C-821C-BBF70DFEA57B}"/>
              </a:ext>
            </a:extLst>
          </p:cNvPr>
          <p:cNvSpPr>
            <a:spLocks noGrp="1"/>
          </p:cNvSpPr>
          <p:nvPr>
            <p:ph type="dt" sz="half" idx="10"/>
          </p:nvPr>
        </p:nvSpPr>
        <p:spPr/>
        <p:txBody>
          <a:bodyPr/>
          <a:lstStyle/>
          <a:p>
            <a:fld id="{55BE928B-91DF-8443-AC68-CB05F3F1656F}" type="datetimeFigureOut">
              <a:rPr lang="pl-PL" smtClean="0"/>
              <a:t>17.02.2026</a:t>
            </a:fld>
            <a:endParaRPr lang="pl-PL"/>
          </a:p>
        </p:txBody>
      </p:sp>
      <p:sp>
        <p:nvSpPr>
          <p:cNvPr id="6" name="Symbol zastępczy stopki 5">
            <a:extLst>
              <a:ext uri="{FF2B5EF4-FFF2-40B4-BE49-F238E27FC236}">
                <a16:creationId xmlns:a16="http://schemas.microsoft.com/office/drawing/2014/main" id="{BCE87433-72AF-4849-A45B-91CD6E37B6FE}"/>
              </a:ext>
            </a:extLst>
          </p:cNvPr>
          <p:cNvSpPr>
            <a:spLocks noGrp="1"/>
          </p:cNvSpPr>
          <p:nvPr>
            <p:ph type="ftr" sz="quarter" idx="11"/>
          </p:nvPr>
        </p:nvSpPr>
        <p:spPr/>
        <p:txBody>
          <a:bodyPr/>
          <a:lstStyle/>
          <a:p>
            <a:endParaRPr lang="pl-PL"/>
          </a:p>
        </p:txBody>
      </p:sp>
      <p:sp>
        <p:nvSpPr>
          <p:cNvPr id="7" name="Symbol zastępczy numeru slajdu 6">
            <a:extLst>
              <a:ext uri="{FF2B5EF4-FFF2-40B4-BE49-F238E27FC236}">
                <a16:creationId xmlns:a16="http://schemas.microsoft.com/office/drawing/2014/main" id="{A4E9A5A7-8C26-474C-933C-77AF9D49CE6B}"/>
              </a:ext>
            </a:extLst>
          </p:cNvPr>
          <p:cNvSpPr>
            <a:spLocks noGrp="1"/>
          </p:cNvSpPr>
          <p:nvPr>
            <p:ph type="sldNum" sz="quarter" idx="12"/>
          </p:nvPr>
        </p:nvSpPr>
        <p:spPr/>
        <p:txBody>
          <a:bodyPr/>
          <a:lstStyle/>
          <a:p>
            <a:fld id="{870E9AE8-95DE-8241-9F6C-E6E8F7EB6DC1}" type="slidenum">
              <a:rPr lang="pl-PL" smtClean="0"/>
              <a:t>‹#›</a:t>
            </a:fld>
            <a:endParaRPr lang="pl-PL"/>
          </a:p>
        </p:txBody>
      </p:sp>
    </p:spTree>
    <p:extLst>
      <p:ext uri="{BB962C8B-B14F-4D97-AF65-F5344CB8AC3E}">
        <p14:creationId xmlns:p14="http://schemas.microsoft.com/office/powerpoint/2010/main" val="39155351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4CA12C1E-2506-FD49-9B86-0E081A417AE7}"/>
              </a:ext>
            </a:extLst>
          </p:cNvPr>
          <p:cNvSpPr>
            <a:spLocks noGrp="1"/>
          </p:cNvSpPr>
          <p:nvPr>
            <p:ph type="title"/>
          </p:nvPr>
        </p:nvSpPr>
        <p:spPr>
          <a:xfrm>
            <a:off x="839788" y="457200"/>
            <a:ext cx="3932237" cy="1600200"/>
          </a:xfrm>
        </p:spPr>
        <p:txBody>
          <a:bodyPr anchor="b"/>
          <a:lstStyle>
            <a:lvl1pPr>
              <a:defRPr sz="3200"/>
            </a:lvl1pPr>
          </a:lstStyle>
          <a:p>
            <a:r>
              <a:rPr lang="pl-PL"/>
              <a:t>Kliknij, aby edytować styl</a:t>
            </a:r>
          </a:p>
        </p:txBody>
      </p:sp>
      <p:sp>
        <p:nvSpPr>
          <p:cNvPr id="3" name="Symbol zastępczy obrazu 2">
            <a:extLst>
              <a:ext uri="{FF2B5EF4-FFF2-40B4-BE49-F238E27FC236}">
                <a16:creationId xmlns:a16="http://schemas.microsoft.com/office/drawing/2014/main" id="{9FB29314-3561-7C4F-B77E-3A0358E4127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l-PL"/>
          </a:p>
        </p:txBody>
      </p:sp>
      <p:sp>
        <p:nvSpPr>
          <p:cNvPr id="4" name="Symbol zastępczy tekstu 3">
            <a:extLst>
              <a:ext uri="{FF2B5EF4-FFF2-40B4-BE49-F238E27FC236}">
                <a16:creationId xmlns:a16="http://schemas.microsoft.com/office/drawing/2014/main" id="{AE03512D-D811-284B-9B7F-C6A171C64A6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a:t>Kliknij, aby edytować style wzorca tekstu</a:t>
            </a:r>
          </a:p>
        </p:txBody>
      </p:sp>
      <p:sp>
        <p:nvSpPr>
          <p:cNvPr id="5" name="Symbol zastępczy daty 4">
            <a:extLst>
              <a:ext uri="{FF2B5EF4-FFF2-40B4-BE49-F238E27FC236}">
                <a16:creationId xmlns:a16="http://schemas.microsoft.com/office/drawing/2014/main" id="{B2183B87-E4CB-E942-893B-168A8A903369}"/>
              </a:ext>
            </a:extLst>
          </p:cNvPr>
          <p:cNvSpPr>
            <a:spLocks noGrp="1"/>
          </p:cNvSpPr>
          <p:nvPr>
            <p:ph type="dt" sz="half" idx="10"/>
          </p:nvPr>
        </p:nvSpPr>
        <p:spPr/>
        <p:txBody>
          <a:bodyPr/>
          <a:lstStyle/>
          <a:p>
            <a:fld id="{55BE928B-91DF-8443-AC68-CB05F3F1656F}" type="datetimeFigureOut">
              <a:rPr lang="pl-PL" smtClean="0"/>
              <a:t>17.02.2026</a:t>
            </a:fld>
            <a:endParaRPr lang="pl-PL"/>
          </a:p>
        </p:txBody>
      </p:sp>
      <p:sp>
        <p:nvSpPr>
          <p:cNvPr id="6" name="Symbol zastępczy stopki 5">
            <a:extLst>
              <a:ext uri="{FF2B5EF4-FFF2-40B4-BE49-F238E27FC236}">
                <a16:creationId xmlns:a16="http://schemas.microsoft.com/office/drawing/2014/main" id="{C6884435-23D0-7842-82E9-82118BEFC381}"/>
              </a:ext>
            </a:extLst>
          </p:cNvPr>
          <p:cNvSpPr>
            <a:spLocks noGrp="1"/>
          </p:cNvSpPr>
          <p:nvPr>
            <p:ph type="ftr" sz="quarter" idx="11"/>
          </p:nvPr>
        </p:nvSpPr>
        <p:spPr/>
        <p:txBody>
          <a:bodyPr/>
          <a:lstStyle/>
          <a:p>
            <a:endParaRPr lang="pl-PL"/>
          </a:p>
        </p:txBody>
      </p:sp>
      <p:sp>
        <p:nvSpPr>
          <p:cNvPr id="7" name="Symbol zastępczy numeru slajdu 6">
            <a:extLst>
              <a:ext uri="{FF2B5EF4-FFF2-40B4-BE49-F238E27FC236}">
                <a16:creationId xmlns:a16="http://schemas.microsoft.com/office/drawing/2014/main" id="{B62AD7E0-D4AA-2545-9C00-C0A27B1906A2}"/>
              </a:ext>
            </a:extLst>
          </p:cNvPr>
          <p:cNvSpPr>
            <a:spLocks noGrp="1"/>
          </p:cNvSpPr>
          <p:nvPr>
            <p:ph type="sldNum" sz="quarter" idx="12"/>
          </p:nvPr>
        </p:nvSpPr>
        <p:spPr/>
        <p:txBody>
          <a:bodyPr/>
          <a:lstStyle/>
          <a:p>
            <a:fld id="{870E9AE8-95DE-8241-9F6C-E6E8F7EB6DC1}" type="slidenum">
              <a:rPr lang="pl-PL" smtClean="0"/>
              <a:t>‹#›</a:t>
            </a:fld>
            <a:endParaRPr lang="pl-PL"/>
          </a:p>
        </p:txBody>
      </p:sp>
    </p:spTree>
    <p:extLst>
      <p:ext uri="{BB962C8B-B14F-4D97-AF65-F5344CB8AC3E}">
        <p14:creationId xmlns:p14="http://schemas.microsoft.com/office/powerpoint/2010/main" val="40196888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B8000BB4-4BE1-D749-BB16-C38037C4C476}"/>
              </a:ext>
            </a:extLst>
          </p:cNvPr>
          <p:cNvSpPr>
            <a:spLocks noGrp="1"/>
          </p:cNvSpPr>
          <p:nvPr>
            <p:ph type="title"/>
          </p:nvPr>
        </p:nvSpPr>
        <p:spPr/>
        <p:txBody>
          <a:bodyPr/>
          <a:lstStyle/>
          <a:p>
            <a:r>
              <a:rPr lang="pl-PL"/>
              <a:t>Kliknij, aby edytować styl</a:t>
            </a:r>
          </a:p>
        </p:txBody>
      </p:sp>
      <p:sp>
        <p:nvSpPr>
          <p:cNvPr id="3" name="Symbol zastępczy tytułu pionowego 2">
            <a:extLst>
              <a:ext uri="{FF2B5EF4-FFF2-40B4-BE49-F238E27FC236}">
                <a16:creationId xmlns:a16="http://schemas.microsoft.com/office/drawing/2014/main" id="{0D899929-8C3C-BE4F-8D5F-0B368119A7F5}"/>
              </a:ext>
            </a:extLst>
          </p:cNvPr>
          <p:cNvSpPr>
            <a:spLocks noGrp="1"/>
          </p:cNvSpPr>
          <p:nvPr>
            <p:ph type="body" orient="vert" idx="1"/>
          </p:nvPr>
        </p:nvSpPr>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a:extLst>
              <a:ext uri="{FF2B5EF4-FFF2-40B4-BE49-F238E27FC236}">
                <a16:creationId xmlns:a16="http://schemas.microsoft.com/office/drawing/2014/main" id="{D3E993B5-F419-3B45-B5C9-47596C68199A}"/>
              </a:ext>
            </a:extLst>
          </p:cNvPr>
          <p:cNvSpPr>
            <a:spLocks noGrp="1"/>
          </p:cNvSpPr>
          <p:nvPr>
            <p:ph type="dt" sz="half" idx="10"/>
          </p:nvPr>
        </p:nvSpPr>
        <p:spPr/>
        <p:txBody>
          <a:bodyPr/>
          <a:lstStyle/>
          <a:p>
            <a:fld id="{55BE928B-91DF-8443-AC68-CB05F3F1656F}" type="datetimeFigureOut">
              <a:rPr lang="pl-PL" smtClean="0"/>
              <a:t>17.02.2026</a:t>
            </a:fld>
            <a:endParaRPr lang="pl-PL"/>
          </a:p>
        </p:txBody>
      </p:sp>
      <p:sp>
        <p:nvSpPr>
          <p:cNvPr id="5" name="Symbol zastępczy stopki 4">
            <a:extLst>
              <a:ext uri="{FF2B5EF4-FFF2-40B4-BE49-F238E27FC236}">
                <a16:creationId xmlns:a16="http://schemas.microsoft.com/office/drawing/2014/main" id="{76A62634-D625-B049-B36C-13444D390379}"/>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3CD8FD9D-BB7D-994D-AB25-73E593DDB2FA}"/>
              </a:ext>
            </a:extLst>
          </p:cNvPr>
          <p:cNvSpPr>
            <a:spLocks noGrp="1"/>
          </p:cNvSpPr>
          <p:nvPr>
            <p:ph type="sldNum" sz="quarter" idx="12"/>
          </p:nvPr>
        </p:nvSpPr>
        <p:spPr/>
        <p:txBody>
          <a:bodyPr/>
          <a:lstStyle/>
          <a:p>
            <a:fld id="{870E9AE8-95DE-8241-9F6C-E6E8F7EB6DC1}" type="slidenum">
              <a:rPr lang="pl-PL" smtClean="0"/>
              <a:t>‹#›</a:t>
            </a:fld>
            <a:endParaRPr lang="pl-PL"/>
          </a:p>
        </p:txBody>
      </p:sp>
    </p:spTree>
    <p:extLst>
      <p:ext uri="{BB962C8B-B14F-4D97-AF65-F5344CB8AC3E}">
        <p14:creationId xmlns:p14="http://schemas.microsoft.com/office/powerpoint/2010/main" val="36905505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a:extLst>
              <a:ext uri="{FF2B5EF4-FFF2-40B4-BE49-F238E27FC236}">
                <a16:creationId xmlns:a16="http://schemas.microsoft.com/office/drawing/2014/main" id="{8A1AAA8B-ABF9-F748-8915-29608D29A54A}"/>
              </a:ext>
            </a:extLst>
          </p:cNvPr>
          <p:cNvSpPr>
            <a:spLocks noGrp="1"/>
          </p:cNvSpPr>
          <p:nvPr>
            <p:ph type="title" orient="vert"/>
          </p:nvPr>
        </p:nvSpPr>
        <p:spPr>
          <a:xfrm>
            <a:off x="8724900" y="365125"/>
            <a:ext cx="2628900" cy="5811838"/>
          </a:xfrm>
        </p:spPr>
        <p:txBody>
          <a:bodyPr vert="eaVert"/>
          <a:lstStyle/>
          <a:p>
            <a:r>
              <a:rPr lang="pl-PL"/>
              <a:t>Kliknij, aby edytować styl</a:t>
            </a:r>
          </a:p>
        </p:txBody>
      </p:sp>
      <p:sp>
        <p:nvSpPr>
          <p:cNvPr id="3" name="Symbol zastępczy tytułu pionowego 2">
            <a:extLst>
              <a:ext uri="{FF2B5EF4-FFF2-40B4-BE49-F238E27FC236}">
                <a16:creationId xmlns:a16="http://schemas.microsoft.com/office/drawing/2014/main" id="{D57999D9-0743-BA4E-8105-B13A7690683F}"/>
              </a:ext>
            </a:extLst>
          </p:cNvPr>
          <p:cNvSpPr>
            <a:spLocks noGrp="1"/>
          </p:cNvSpPr>
          <p:nvPr>
            <p:ph type="body" orient="vert" idx="1"/>
          </p:nvPr>
        </p:nvSpPr>
        <p:spPr>
          <a:xfrm>
            <a:off x="838200" y="365125"/>
            <a:ext cx="7734300" cy="5811838"/>
          </a:xfrm>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a:extLst>
              <a:ext uri="{FF2B5EF4-FFF2-40B4-BE49-F238E27FC236}">
                <a16:creationId xmlns:a16="http://schemas.microsoft.com/office/drawing/2014/main" id="{6B495DC4-74DD-8D47-A3C8-489312B98718}"/>
              </a:ext>
            </a:extLst>
          </p:cNvPr>
          <p:cNvSpPr>
            <a:spLocks noGrp="1"/>
          </p:cNvSpPr>
          <p:nvPr>
            <p:ph type="dt" sz="half" idx="10"/>
          </p:nvPr>
        </p:nvSpPr>
        <p:spPr/>
        <p:txBody>
          <a:bodyPr/>
          <a:lstStyle/>
          <a:p>
            <a:fld id="{55BE928B-91DF-8443-AC68-CB05F3F1656F}" type="datetimeFigureOut">
              <a:rPr lang="pl-PL" smtClean="0"/>
              <a:t>17.02.2026</a:t>
            </a:fld>
            <a:endParaRPr lang="pl-PL"/>
          </a:p>
        </p:txBody>
      </p:sp>
      <p:sp>
        <p:nvSpPr>
          <p:cNvPr id="5" name="Symbol zastępczy stopki 4">
            <a:extLst>
              <a:ext uri="{FF2B5EF4-FFF2-40B4-BE49-F238E27FC236}">
                <a16:creationId xmlns:a16="http://schemas.microsoft.com/office/drawing/2014/main" id="{91A7A8F0-094E-B64D-B62E-D9119FDDEE00}"/>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A70B6255-87F6-464C-A9D5-08FB87861A95}"/>
              </a:ext>
            </a:extLst>
          </p:cNvPr>
          <p:cNvSpPr>
            <a:spLocks noGrp="1"/>
          </p:cNvSpPr>
          <p:nvPr>
            <p:ph type="sldNum" sz="quarter" idx="12"/>
          </p:nvPr>
        </p:nvSpPr>
        <p:spPr/>
        <p:txBody>
          <a:bodyPr/>
          <a:lstStyle/>
          <a:p>
            <a:fld id="{870E9AE8-95DE-8241-9F6C-E6E8F7EB6DC1}" type="slidenum">
              <a:rPr lang="pl-PL" smtClean="0"/>
              <a:t>‹#›</a:t>
            </a:fld>
            <a:endParaRPr lang="pl-PL"/>
          </a:p>
        </p:txBody>
      </p:sp>
    </p:spTree>
    <p:extLst>
      <p:ext uri="{BB962C8B-B14F-4D97-AF65-F5344CB8AC3E}">
        <p14:creationId xmlns:p14="http://schemas.microsoft.com/office/powerpoint/2010/main" val="5766066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tytułu 1">
            <a:extLst>
              <a:ext uri="{FF2B5EF4-FFF2-40B4-BE49-F238E27FC236}">
                <a16:creationId xmlns:a16="http://schemas.microsoft.com/office/drawing/2014/main" id="{68E6B2F9-291C-5848-9EF7-1EAF277DC7F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pl-PL"/>
              <a:t>Kliknij, aby edytować styl</a:t>
            </a:r>
          </a:p>
        </p:txBody>
      </p:sp>
      <p:sp>
        <p:nvSpPr>
          <p:cNvPr id="3" name="Symbol zastępczy tekstu 2">
            <a:extLst>
              <a:ext uri="{FF2B5EF4-FFF2-40B4-BE49-F238E27FC236}">
                <a16:creationId xmlns:a16="http://schemas.microsoft.com/office/drawing/2014/main" id="{0B844749-CF95-474B-BE0B-4F2130D0F76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a:extLst>
              <a:ext uri="{FF2B5EF4-FFF2-40B4-BE49-F238E27FC236}">
                <a16:creationId xmlns:a16="http://schemas.microsoft.com/office/drawing/2014/main" id="{0F612289-B8F6-374A-85EF-549BE902F4E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BE928B-91DF-8443-AC68-CB05F3F1656F}" type="datetimeFigureOut">
              <a:rPr lang="pl-PL" smtClean="0"/>
              <a:t>17.02.2026</a:t>
            </a:fld>
            <a:endParaRPr lang="pl-PL"/>
          </a:p>
        </p:txBody>
      </p:sp>
      <p:sp>
        <p:nvSpPr>
          <p:cNvPr id="5" name="Symbol zastępczy stopki 4">
            <a:extLst>
              <a:ext uri="{FF2B5EF4-FFF2-40B4-BE49-F238E27FC236}">
                <a16:creationId xmlns:a16="http://schemas.microsoft.com/office/drawing/2014/main" id="{4BDD5FDD-9A1B-7341-ABC2-9FEB39A78F0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l-PL"/>
          </a:p>
        </p:txBody>
      </p:sp>
      <p:sp>
        <p:nvSpPr>
          <p:cNvPr id="6" name="Symbol zastępczy numeru slajdu 5">
            <a:extLst>
              <a:ext uri="{FF2B5EF4-FFF2-40B4-BE49-F238E27FC236}">
                <a16:creationId xmlns:a16="http://schemas.microsoft.com/office/drawing/2014/main" id="{1D292D30-B915-CE41-87DD-A4DF8ADA010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0E9AE8-95DE-8241-9F6C-E6E8F7EB6DC1}" type="slidenum">
              <a:rPr lang="pl-PL" smtClean="0"/>
              <a:t>‹#›</a:t>
            </a:fld>
            <a:endParaRPr lang="pl-PL"/>
          </a:p>
        </p:txBody>
      </p:sp>
    </p:spTree>
    <p:extLst>
      <p:ext uri="{BB962C8B-B14F-4D97-AF65-F5344CB8AC3E}">
        <p14:creationId xmlns:p14="http://schemas.microsoft.com/office/powerpoint/2010/main" val="35380405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Grupa 21">
            <a:extLst>
              <a:ext uri="{FF2B5EF4-FFF2-40B4-BE49-F238E27FC236}">
                <a16:creationId xmlns:a16="http://schemas.microsoft.com/office/drawing/2014/main" id="{05C18C66-BE88-F141-86A4-E85C44AE91FA}"/>
              </a:ext>
            </a:extLst>
          </p:cNvPr>
          <p:cNvGrpSpPr/>
          <p:nvPr/>
        </p:nvGrpSpPr>
        <p:grpSpPr>
          <a:xfrm>
            <a:off x="4660692" y="456266"/>
            <a:ext cx="1252016" cy="142043"/>
            <a:chOff x="4660692" y="456266"/>
            <a:chExt cx="1252016" cy="142043"/>
          </a:xfrm>
        </p:grpSpPr>
        <p:cxnSp>
          <p:nvCxnSpPr>
            <p:cNvPr id="19" name="Łącznik prosty 18">
              <a:extLst>
                <a:ext uri="{FF2B5EF4-FFF2-40B4-BE49-F238E27FC236}">
                  <a16:creationId xmlns:a16="http://schemas.microsoft.com/office/drawing/2014/main" id="{75EFA76C-A79C-B744-A3F5-984016FF76EF}"/>
                </a:ext>
              </a:extLst>
            </p:cNvPr>
            <p:cNvCxnSpPr>
              <a:cxnSpLocks/>
            </p:cNvCxnSpPr>
            <p:nvPr/>
          </p:nvCxnSpPr>
          <p:spPr>
            <a:xfrm flipV="1">
              <a:off x="4660692" y="519343"/>
              <a:ext cx="1252016" cy="7944"/>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21" name="Łącznik prosty 20">
              <a:extLst>
                <a:ext uri="{FF2B5EF4-FFF2-40B4-BE49-F238E27FC236}">
                  <a16:creationId xmlns:a16="http://schemas.microsoft.com/office/drawing/2014/main" id="{A390CB6F-AD4A-1E46-9675-1C2F980F291C}"/>
                </a:ext>
              </a:extLst>
            </p:cNvPr>
            <p:cNvCxnSpPr/>
            <p:nvPr/>
          </p:nvCxnSpPr>
          <p:spPr>
            <a:xfrm>
              <a:off x="5912708" y="456266"/>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sp>
        <p:nvSpPr>
          <p:cNvPr id="14" name="pole tekstowe 13">
            <a:extLst>
              <a:ext uri="{FF2B5EF4-FFF2-40B4-BE49-F238E27FC236}">
                <a16:creationId xmlns:a16="http://schemas.microsoft.com/office/drawing/2014/main" id="{25211729-48F2-7E4B-949B-651DDA477AB3}"/>
              </a:ext>
            </a:extLst>
          </p:cNvPr>
          <p:cNvSpPr txBox="1"/>
          <p:nvPr/>
        </p:nvSpPr>
        <p:spPr>
          <a:xfrm>
            <a:off x="5470072" y="1894114"/>
            <a:ext cx="5543549" cy="1985159"/>
          </a:xfrm>
          <a:prstGeom prst="rect">
            <a:avLst/>
          </a:prstGeom>
          <a:noFill/>
        </p:spPr>
        <p:txBody>
          <a:bodyPr wrap="square" rtlCol="0">
            <a:spAutoFit/>
          </a:bodyPr>
          <a:lstStyle/>
          <a:p>
            <a:r>
              <a:rPr lang="pl-PL" sz="4100" b="1">
                <a:solidFill>
                  <a:srgbClr val="C01422"/>
                </a:solidFill>
                <a:latin typeface="Lato Black" panose="020F0502020204030203" pitchFamily="34" charset="0"/>
                <a:ea typeface="Lato Black" panose="020F0502020204030203" pitchFamily="34" charset="0"/>
                <a:cs typeface="Lato Black" panose="020F0502020204030203" pitchFamily="34" charset="0"/>
              </a:rPr>
              <a:t>Polska Wycinanka Ludowa: Magia Ukryta w Papierze</a:t>
            </a:r>
            <a:endParaRPr lang="pl-PL" sz="4100" b="1" dirty="0">
              <a:solidFill>
                <a:srgbClr val="C01422"/>
              </a:solidFill>
              <a:latin typeface="Lato Black" panose="020F0502020204030203" pitchFamily="34" charset="0"/>
              <a:ea typeface="Lato Black" panose="020F0502020204030203" pitchFamily="34" charset="0"/>
              <a:cs typeface="Lato Black" panose="020F0502020204030203" pitchFamily="34" charset="0"/>
            </a:endParaRPr>
          </a:p>
        </p:txBody>
      </p:sp>
      <p:sp>
        <p:nvSpPr>
          <p:cNvPr id="17" name="pole tekstowe 16">
            <a:extLst>
              <a:ext uri="{FF2B5EF4-FFF2-40B4-BE49-F238E27FC236}">
                <a16:creationId xmlns:a16="http://schemas.microsoft.com/office/drawing/2014/main" id="{F12F500A-F639-C746-83B2-BA76C068E7B9}"/>
              </a:ext>
            </a:extLst>
          </p:cNvPr>
          <p:cNvSpPr txBox="1"/>
          <p:nvPr/>
        </p:nvSpPr>
        <p:spPr>
          <a:xfrm>
            <a:off x="5470073" y="4007002"/>
            <a:ext cx="5543548" cy="2220416"/>
          </a:xfrm>
          <a:prstGeom prst="rect">
            <a:avLst/>
          </a:prstGeom>
          <a:noFill/>
        </p:spPr>
        <p:txBody>
          <a:bodyPr wrap="square" rtlCol="0">
            <a:spAutoFit/>
          </a:bodyPr>
          <a:lstStyle/>
          <a:p>
            <a:pPr algn="just">
              <a:lnSpc>
                <a:spcPts val="2120"/>
              </a:lnSpc>
            </a:pP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Zapraszamy w podróż do świata polskiej wsi XIX wieku, gdzie z prostego kawałka papieru i nożyc do strzyżenia owiec powstawały niezwykłe arcydzieła. Wycinanka to nie tylko dekoracja wiejskiej izby – to opowieść o potrzebie piękna, wierzeniach naszych przodków i unikalnym stylu polskich regionów. Od kurpiowskich lelui po łowickie </a:t>
            </a:r>
            <a:r>
              <a:rPr lang="pl-PL" sz="1500" dirty="0" err="1">
                <a:solidFill>
                  <a:srgbClr val="263779"/>
                </a:solidFill>
                <a:latin typeface="Lato" panose="020F0502020204030203" pitchFamily="34" charset="0"/>
                <a:ea typeface="Lato" panose="020F0502020204030203" pitchFamily="34" charset="0"/>
                <a:cs typeface="Lato" panose="020F0502020204030203" pitchFamily="34" charset="0"/>
              </a:rPr>
              <a:t>kodry</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odkryjmy historię sztuki, która mimo upływu lat, wciąż zachwyca precyzją i kolorystyką.</a:t>
            </a:r>
          </a:p>
        </p:txBody>
      </p:sp>
      <p:grpSp>
        <p:nvGrpSpPr>
          <p:cNvPr id="38" name="Grupa 37">
            <a:extLst>
              <a:ext uri="{FF2B5EF4-FFF2-40B4-BE49-F238E27FC236}">
                <a16:creationId xmlns:a16="http://schemas.microsoft.com/office/drawing/2014/main" id="{DB108BC1-F9BE-014F-8917-AA8DB363DA7D}"/>
              </a:ext>
            </a:extLst>
          </p:cNvPr>
          <p:cNvGrpSpPr/>
          <p:nvPr/>
        </p:nvGrpSpPr>
        <p:grpSpPr>
          <a:xfrm>
            <a:off x="9658905" y="506027"/>
            <a:ext cx="1904260" cy="6004480"/>
            <a:chOff x="9658905" y="506027"/>
            <a:chExt cx="1904260" cy="6004480"/>
          </a:xfrm>
        </p:grpSpPr>
        <p:cxnSp>
          <p:nvCxnSpPr>
            <p:cNvPr id="24" name="Łącznik prosty 23">
              <a:extLst>
                <a:ext uri="{FF2B5EF4-FFF2-40B4-BE49-F238E27FC236}">
                  <a16:creationId xmlns:a16="http://schemas.microsoft.com/office/drawing/2014/main" id="{B9B298CE-99EE-C941-90EA-4C9B29F330C8}"/>
                </a:ext>
              </a:extLst>
            </p:cNvPr>
            <p:cNvCxnSpPr/>
            <p:nvPr/>
          </p:nvCxnSpPr>
          <p:spPr>
            <a:xfrm>
              <a:off x="9658905" y="6431872"/>
              <a:ext cx="1899821" cy="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26" name="Łącznik prosty 25">
              <a:extLst>
                <a:ext uri="{FF2B5EF4-FFF2-40B4-BE49-F238E27FC236}">
                  <a16:creationId xmlns:a16="http://schemas.microsoft.com/office/drawing/2014/main" id="{8A251E88-A3C3-4C4F-819A-F31C5990E78C}"/>
                </a:ext>
              </a:extLst>
            </p:cNvPr>
            <p:cNvCxnSpPr>
              <a:cxnSpLocks/>
            </p:cNvCxnSpPr>
            <p:nvPr/>
          </p:nvCxnSpPr>
          <p:spPr>
            <a:xfrm>
              <a:off x="11563165" y="506027"/>
              <a:ext cx="0" cy="5925845"/>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32" name="Łącznik prosty 31">
              <a:extLst>
                <a:ext uri="{FF2B5EF4-FFF2-40B4-BE49-F238E27FC236}">
                  <a16:creationId xmlns:a16="http://schemas.microsoft.com/office/drawing/2014/main" id="{12EAD400-6E47-A848-86D2-917037633EA6}"/>
                </a:ext>
              </a:extLst>
            </p:cNvPr>
            <p:cNvCxnSpPr/>
            <p:nvPr/>
          </p:nvCxnSpPr>
          <p:spPr>
            <a:xfrm>
              <a:off x="10861829" y="519343"/>
              <a:ext cx="696897" cy="0"/>
            </a:xfrm>
            <a:prstGeom prst="line">
              <a:avLst/>
            </a:prstGeom>
            <a:ln w="19050">
              <a:solidFill>
                <a:srgbClr val="263779"/>
              </a:solidFill>
            </a:ln>
          </p:spPr>
          <p:style>
            <a:lnRef idx="1">
              <a:schemeClr val="accent1"/>
            </a:lnRef>
            <a:fillRef idx="0">
              <a:schemeClr val="accent1"/>
            </a:fillRef>
            <a:effectRef idx="0">
              <a:schemeClr val="accent1"/>
            </a:effectRef>
            <a:fontRef idx="minor">
              <a:schemeClr val="tx1"/>
            </a:fontRef>
          </p:style>
        </p:cxnSp>
        <p:cxnSp>
          <p:nvCxnSpPr>
            <p:cNvPr id="34" name="Łącznik prosty 33">
              <a:extLst>
                <a:ext uri="{FF2B5EF4-FFF2-40B4-BE49-F238E27FC236}">
                  <a16:creationId xmlns:a16="http://schemas.microsoft.com/office/drawing/2014/main" id="{FF267435-9DE0-4A40-8037-3980BA25DAA1}"/>
                </a:ext>
              </a:extLst>
            </p:cNvPr>
            <p:cNvCxnSpPr/>
            <p:nvPr/>
          </p:nvCxnSpPr>
          <p:spPr>
            <a:xfrm>
              <a:off x="9663344" y="6355148"/>
              <a:ext cx="0" cy="155359"/>
            </a:xfrm>
            <a:prstGeom prst="line">
              <a:avLst/>
            </a:prstGeom>
            <a:ln w="19050">
              <a:solidFill>
                <a:srgbClr val="263779"/>
              </a:solidFill>
            </a:ln>
          </p:spPr>
          <p:style>
            <a:lnRef idx="1">
              <a:schemeClr val="accent1"/>
            </a:lnRef>
            <a:fillRef idx="0">
              <a:schemeClr val="accent1"/>
            </a:fillRef>
            <a:effectRef idx="0">
              <a:schemeClr val="accent1"/>
            </a:effectRef>
            <a:fontRef idx="minor">
              <a:schemeClr val="tx1"/>
            </a:fontRef>
          </p:style>
        </p:cxnSp>
      </p:grpSp>
      <p:pic>
        <p:nvPicPr>
          <p:cNvPr id="8" name="Obraz 7">
            <a:extLst>
              <a:ext uri="{FF2B5EF4-FFF2-40B4-BE49-F238E27FC236}">
                <a16:creationId xmlns:a16="http://schemas.microsoft.com/office/drawing/2014/main" id="{30F1D094-1716-9344-96BB-78528E566335}"/>
              </a:ext>
            </a:extLst>
          </p:cNvPr>
          <p:cNvPicPr>
            <a:picLocks noChangeAspect="1"/>
          </p:cNvPicPr>
          <p:nvPr/>
        </p:nvPicPr>
        <p:blipFill>
          <a:blip r:embed="rId2"/>
          <a:srcRect/>
          <a:stretch/>
        </p:blipFill>
        <p:spPr>
          <a:xfrm>
            <a:off x="-1" y="15888"/>
            <a:ext cx="4660693" cy="6834167"/>
          </a:xfrm>
          <a:prstGeom prst="rect">
            <a:avLst/>
          </a:prstGeom>
        </p:spPr>
      </p:pic>
      <p:pic>
        <p:nvPicPr>
          <p:cNvPr id="3" name="Obraz 2">
            <a:extLst>
              <a:ext uri="{FF2B5EF4-FFF2-40B4-BE49-F238E27FC236}">
                <a16:creationId xmlns:a16="http://schemas.microsoft.com/office/drawing/2014/main" id="{4102002F-BCEF-49D3-1934-49BC8BC84F48}"/>
              </a:ext>
            </a:extLst>
          </p:cNvPr>
          <p:cNvPicPr>
            <a:picLocks noChangeAspect="1"/>
          </p:cNvPicPr>
          <p:nvPr/>
        </p:nvPicPr>
        <p:blipFill>
          <a:blip r:embed="rId3"/>
          <a:stretch>
            <a:fillRect/>
          </a:stretch>
        </p:blipFill>
        <p:spPr>
          <a:xfrm>
            <a:off x="6285312" y="265504"/>
            <a:ext cx="4217402" cy="523566"/>
          </a:xfrm>
          <a:prstGeom prst="rect">
            <a:avLst/>
          </a:prstGeom>
        </p:spPr>
      </p:pic>
    </p:spTree>
    <p:extLst>
      <p:ext uri="{BB962C8B-B14F-4D97-AF65-F5344CB8AC3E}">
        <p14:creationId xmlns:p14="http://schemas.microsoft.com/office/powerpoint/2010/main" val="29889740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upa 5">
            <a:extLst>
              <a:ext uri="{FF2B5EF4-FFF2-40B4-BE49-F238E27FC236}">
                <a16:creationId xmlns:a16="http://schemas.microsoft.com/office/drawing/2014/main" id="{DAEB70DD-BA4A-964E-8F42-690D07912A92}"/>
              </a:ext>
            </a:extLst>
          </p:cNvPr>
          <p:cNvGrpSpPr/>
          <p:nvPr/>
        </p:nvGrpSpPr>
        <p:grpSpPr>
          <a:xfrm>
            <a:off x="0" y="419558"/>
            <a:ext cx="6751057" cy="142043"/>
            <a:chOff x="-4028" y="438181"/>
            <a:chExt cx="6751057" cy="142043"/>
          </a:xfrm>
        </p:grpSpPr>
        <p:cxnSp>
          <p:nvCxnSpPr>
            <p:cNvPr id="7" name="Łącznik prosty 6">
              <a:extLst>
                <a:ext uri="{FF2B5EF4-FFF2-40B4-BE49-F238E27FC236}">
                  <a16:creationId xmlns:a16="http://schemas.microsoft.com/office/drawing/2014/main" id="{E65BCCC5-7FCF-764A-99DB-2FB7B697FD49}"/>
                </a:ext>
              </a:extLst>
            </p:cNvPr>
            <p:cNvCxnSpPr>
              <a:cxnSpLocks/>
            </p:cNvCxnSpPr>
            <p:nvPr/>
          </p:nvCxnSpPr>
          <p:spPr>
            <a:xfrm>
              <a:off x="-4028" y="506027"/>
              <a:ext cx="6751057" cy="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8" name="Łącznik prosty 7">
              <a:extLst>
                <a:ext uri="{FF2B5EF4-FFF2-40B4-BE49-F238E27FC236}">
                  <a16:creationId xmlns:a16="http://schemas.microsoft.com/office/drawing/2014/main" id="{554FDA15-E859-4146-B7D8-431C83338D68}"/>
                </a:ext>
              </a:extLst>
            </p:cNvPr>
            <p:cNvCxnSpPr/>
            <p:nvPr/>
          </p:nvCxnSpPr>
          <p:spPr>
            <a:xfrm>
              <a:off x="6747029" y="438181"/>
              <a:ext cx="0" cy="142043"/>
            </a:xfrm>
            <a:prstGeom prst="line">
              <a:avLst/>
            </a:prstGeom>
            <a:ln w="19050">
              <a:solidFill>
                <a:srgbClr val="606060"/>
              </a:solidFill>
            </a:ln>
          </p:spPr>
          <p:style>
            <a:lnRef idx="1">
              <a:schemeClr val="dk1"/>
            </a:lnRef>
            <a:fillRef idx="0">
              <a:schemeClr val="dk1"/>
            </a:fillRef>
            <a:effectRef idx="0">
              <a:schemeClr val="dk1"/>
            </a:effectRef>
            <a:fontRef idx="minor">
              <a:schemeClr val="tx1"/>
            </a:fontRef>
          </p:style>
        </p:cxnSp>
      </p:grpSp>
      <p:sp>
        <p:nvSpPr>
          <p:cNvPr id="12" name="pole tekstowe 11">
            <a:extLst>
              <a:ext uri="{FF2B5EF4-FFF2-40B4-BE49-F238E27FC236}">
                <a16:creationId xmlns:a16="http://schemas.microsoft.com/office/drawing/2014/main" id="{6AC80836-2B9F-1A45-9731-4862FF0B3451}"/>
              </a:ext>
            </a:extLst>
          </p:cNvPr>
          <p:cNvSpPr txBox="1"/>
          <p:nvPr/>
        </p:nvSpPr>
        <p:spPr>
          <a:xfrm>
            <a:off x="1026088" y="1005840"/>
            <a:ext cx="5543549" cy="1354217"/>
          </a:xfrm>
          <a:prstGeom prst="rect">
            <a:avLst/>
          </a:prstGeom>
          <a:noFill/>
        </p:spPr>
        <p:txBody>
          <a:bodyPr wrap="square" rtlCol="0">
            <a:spAutoFit/>
          </a:bodyPr>
          <a:lstStyle/>
          <a:p>
            <a:r>
              <a:rPr lang="pl-PL" sz="4100" b="1" dirty="0">
                <a:solidFill>
                  <a:srgbClr val="263779"/>
                </a:solidFill>
                <a:latin typeface="Lato Black" panose="020F0502020204030203" pitchFamily="34" charset="0"/>
                <a:ea typeface="Lato Black" panose="020F0502020204030203" pitchFamily="34" charset="0"/>
                <a:cs typeface="Lato Black" panose="020F0502020204030203" pitchFamily="34" charset="0"/>
              </a:rPr>
              <a:t>Co to jest polska wycinanka?</a:t>
            </a:r>
          </a:p>
        </p:txBody>
      </p:sp>
      <p:grpSp>
        <p:nvGrpSpPr>
          <p:cNvPr id="13" name="Grupa 12">
            <a:extLst>
              <a:ext uri="{FF2B5EF4-FFF2-40B4-BE49-F238E27FC236}">
                <a16:creationId xmlns:a16="http://schemas.microsoft.com/office/drawing/2014/main" id="{E7789111-DF7F-0F49-B73D-1A6C466ACB75}"/>
              </a:ext>
            </a:extLst>
          </p:cNvPr>
          <p:cNvGrpSpPr/>
          <p:nvPr/>
        </p:nvGrpSpPr>
        <p:grpSpPr>
          <a:xfrm rot="10800000">
            <a:off x="6760582" y="6296399"/>
            <a:ext cx="5431418" cy="142043"/>
            <a:chOff x="1315611" y="435006"/>
            <a:chExt cx="5431418" cy="142043"/>
          </a:xfrm>
        </p:grpSpPr>
        <p:cxnSp>
          <p:nvCxnSpPr>
            <p:cNvPr id="14" name="Łącznik prosty 13">
              <a:extLst>
                <a:ext uri="{FF2B5EF4-FFF2-40B4-BE49-F238E27FC236}">
                  <a16:creationId xmlns:a16="http://schemas.microsoft.com/office/drawing/2014/main" id="{260FAAA6-829E-2E44-93F0-8D431459085B}"/>
                </a:ext>
              </a:extLst>
            </p:cNvPr>
            <p:cNvCxnSpPr>
              <a:cxnSpLocks/>
            </p:cNvCxnSpPr>
            <p:nvPr/>
          </p:nvCxnSpPr>
          <p:spPr>
            <a:xfrm rot="10800000" flipH="1">
              <a:off x="1315611" y="506027"/>
              <a:ext cx="5431417" cy="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15" name="Łącznik prosty 14">
              <a:extLst>
                <a:ext uri="{FF2B5EF4-FFF2-40B4-BE49-F238E27FC236}">
                  <a16:creationId xmlns:a16="http://schemas.microsoft.com/office/drawing/2014/main" id="{C7241C8E-4555-CF41-A198-3A75402892F1}"/>
                </a:ext>
              </a:extLst>
            </p:cNvPr>
            <p:cNvCxnSpPr/>
            <p:nvPr/>
          </p:nvCxnSpPr>
          <p:spPr>
            <a:xfrm>
              <a:off x="6747029" y="435006"/>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sp>
        <p:nvSpPr>
          <p:cNvPr id="21" name="pole tekstowe 20">
            <a:extLst>
              <a:ext uri="{FF2B5EF4-FFF2-40B4-BE49-F238E27FC236}">
                <a16:creationId xmlns:a16="http://schemas.microsoft.com/office/drawing/2014/main" id="{E049B4AD-2D67-C944-8F20-931D45191631}"/>
              </a:ext>
            </a:extLst>
          </p:cNvPr>
          <p:cNvSpPr txBox="1"/>
          <p:nvPr/>
        </p:nvSpPr>
        <p:spPr>
          <a:xfrm>
            <a:off x="6652132" y="3429000"/>
            <a:ext cx="4219957" cy="2169825"/>
          </a:xfrm>
          <a:prstGeom prst="rect">
            <a:avLst/>
          </a:prstGeom>
          <a:noFill/>
        </p:spPr>
        <p:txBody>
          <a:bodyPr wrap="square" rtlCol="0">
            <a:spAutoFit/>
          </a:bodyPr>
          <a:lstStyle/>
          <a:p>
            <a:pPr algn="just"/>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Wycinanka służyła do ozdabiania wnętrza chat. Nie wiązała się bezpośrednio z żadnym obyczajem – nowe wycinanki wykonywano w okresach, kiedy zwyczajowo odnawiano ściany izb. Czyniono to zawsze przed Wielkanocą, niekiedy przed Bożym Narodzeniem. Warto dodać, że zeszłoroczne, przybrudzone wędrowały wtedy do mniej ważnych pomieszczeń lub do obór, stajni.</a:t>
            </a:r>
            <a:endParaRPr lang="pl-PL" dirty="0"/>
          </a:p>
        </p:txBody>
      </p:sp>
      <p:sp>
        <p:nvSpPr>
          <p:cNvPr id="23" name="pole tekstowe 22">
            <a:extLst>
              <a:ext uri="{FF2B5EF4-FFF2-40B4-BE49-F238E27FC236}">
                <a16:creationId xmlns:a16="http://schemas.microsoft.com/office/drawing/2014/main" id="{DFF0E50F-128D-A447-A1C2-954E192A9023}"/>
              </a:ext>
            </a:extLst>
          </p:cNvPr>
          <p:cNvSpPr txBox="1"/>
          <p:nvPr/>
        </p:nvSpPr>
        <p:spPr>
          <a:xfrm>
            <a:off x="6652133" y="1637023"/>
            <a:ext cx="4219957" cy="1615827"/>
          </a:xfrm>
          <a:prstGeom prst="rect">
            <a:avLst/>
          </a:prstGeom>
          <a:noFill/>
        </p:spPr>
        <p:txBody>
          <a:bodyPr wrap="square" rtlCol="0">
            <a:spAutoFit/>
          </a:bodyPr>
          <a:lstStyle/>
          <a:p>
            <a:pPr algn="just">
              <a:lnSpc>
                <a:spcPts val="1960"/>
              </a:lnSpc>
            </a:pP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Polska </a:t>
            </a: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wycinanka ludowa </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występuje w wielkim bogactwie odmian i znana jest w niemal wszystkich regionach etnograficznych. Wycinankę „powołała do życia” potężna dążność do zdobnictwa, związana z rozwojem gospodarczym wsi polskiej w XIX wieku.</a:t>
            </a:r>
            <a:endParaRPr lang="pl-PL" dirty="0"/>
          </a:p>
        </p:txBody>
      </p:sp>
      <p:grpSp>
        <p:nvGrpSpPr>
          <p:cNvPr id="2" name="Grupa 1">
            <a:extLst>
              <a:ext uri="{FF2B5EF4-FFF2-40B4-BE49-F238E27FC236}">
                <a16:creationId xmlns:a16="http://schemas.microsoft.com/office/drawing/2014/main" id="{53BC802B-76AE-C743-A7A8-39505597C785}"/>
              </a:ext>
            </a:extLst>
          </p:cNvPr>
          <p:cNvGrpSpPr/>
          <p:nvPr/>
        </p:nvGrpSpPr>
        <p:grpSpPr>
          <a:xfrm>
            <a:off x="11084833" y="0"/>
            <a:ext cx="790916" cy="776133"/>
            <a:chOff x="11084833" y="0"/>
            <a:chExt cx="790916" cy="776133"/>
          </a:xfrm>
        </p:grpSpPr>
        <p:sp>
          <p:nvSpPr>
            <p:cNvPr id="11" name="Prostokąt 10">
              <a:extLst>
                <a:ext uri="{FF2B5EF4-FFF2-40B4-BE49-F238E27FC236}">
                  <a16:creationId xmlns:a16="http://schemas.microsoft.com/office/drawing/2014/main" id="{DB96A3F5-528E-084E-B9D9-8935FDD92FB2}"/>
                </a:ext>
              </a:extLst>
            </p:cNvPr>
            <p:cNvSpPr/>
            <p:nvPr/>
          </p:nvSpPr>
          <p:spPr>
            <a:xfrm>
              <a:off x="11084833" y="0"/>
              <a:ext cx="790916" cy="776133"/>
            </a:xfrm>
            <a:prstGeom prst="rect">
              <a:avLst/>
            </a:prstGeom>
            <a:solidFill>
              <a:srgbClr val="C014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25" name="pole tekstowe 24">
              <a:extLst>
                <a:ext uri="{FF2B5EF4-FFF2-40B4-BE49-F238E27FC236}">
                  <a16:creationId xmlns:a16="http://schemas.microsoft.com/office/drawing/2014/main" id="{225978D2-48B0-FC42-97CC-CF55267B0CCC}"/>
                </a:ext>
              </a:extLst>
            </p:cNvPr>
            <p:cNvSpPr txBox="1"/>
            <p:nvPr/>
          </p:nvSpPr>
          <p:spPr>
            <a:xfrm>
              <a:off x="11252378" y="157233"/>
              <a:ext cx="520563" cy="461665"/>
            </a:xfrm>
            <a:prstGeom prst="rect">
              <a:avLst/>
            </a:prstGeom>
            <a:noFill/>
          </p:spPr>
          <p:txBody>
            <a:bodyPr wrap="square" rtlCol="0">
              <a:spAutoFit/>
            </a:bodyPr>
            <a:lstStyle/>
            <a:p>
              <a:r>
                <a:rPr lang="pl-PL" sz="2400" dirty="0">
                  <a:solidFill>
                    <a:schemeClr val="bg1"/>
                  </a:solidFill>
                </a:rPr>
                <a:t>01</a:t>
              </a:r>
            </a:p>
          </p:txBody>
        </p:sp>
      </p:grpSp>
      <p:pic>
        <p:nvPicPr>
          <p:cNvPr id="4" name="Obraz 3">
            <a:extLst>
              <a:ext uri="{FF2B5EF4-FFF2-40B4-BE49-F238E27FC236}">
                <a16:creationId xmlns:a16="http://schemas.microsoft.com/office/drawing/2014/main" id="{72900E25-B4FE-534A-AD6A-3DA94423E203}"/>
              </a:ext>
            </a:extLst>
          </p:cNvPr>
          <p:cNvPicPr>
            <a:picLocks noChangeAspect="1"/>
          </p:cNvPicPr>
          <p:nvPr/>
        </p:nvPicPr>
        <p:blipFill>
          <a:blip r:embed="rId2"/>
          <a:srcRect/>
          <a:stretch/>
        </p:blipFill>
        <p:spPr>
          <a:xfrm>
            <a:off x="0" y="3651647"/>
            <a:ext cx="5026201" cy="3206354"/>
          </a:xfrm>
          <a:prstGeom prst="rect">
            <a:avLst/>
          </a:prstGeom>
        </p:spPr>
      </p:pic>
    </p:spTree>
    <p:extLst>
      <p:ext uri="{BB962C8B-B14F-4D97-AF65-F5344CB8AC3E}">
        <p14:creationId xmlns:p14="http://schemas.microsoft.com/office/powerpoint/2010/main" val="7872411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upa 6">
            <a:extLst>
              <a:ext uri="{FF2B5EF4-FFF2-40B4-BE49-F238E27FC236}">
                <a16:creationId xmlns:a16="http://schemas.microsoft.com/office/drawing/2014/main" id="{D3EA349A-E922-0F47-9698-658CC51FF667}"/>
              </a:ext>
            </a:extLst>
          </p:cNvPr>
          <p:cNvGrpSpPr/>
          <p:nvPr/>
        </p:nvGrpSpPr>
        <p:grpSpPr>
          <a:xfrm>
            <a:off x="0" y="409037"/>
            <a:ext cx="3093457" cy="142043"/>
            <a:chOff x="3653572" y="438181"/>
            <a:chExt cx="3093457" cy="142043"/>
          </a:xfrm>
        </p:grpSpPr>
        <p:cxnSp>
          <p:nvCxnSpPr>
            <p:cNvPr id="8" name="Łącznik prosty 7">
              <a:extLst>
                <a:ext uri="{FF2B5EF4-FFF2-40B4-BE49-F238E27FC236}">
                  <a16:creationId xmlns:a16="http://schemas.microsoft.com/office/drawing/2014/main" id="{B6DD5E2B-32C8-AE41-ABDC-887C9A6BCC69}"/>
                </a:ext>
              </a:extLst>
            </p:cNvPr>
            <p:cNvCxnSpPr>
              <a:cxnSpLocks/>
            </p:cNvCxnSpPr>
            <p:nvPr/>
          </p:nvCxnSpPr>
          <p:spPr>
            <a:xfrm flipV="1">
              <a:off x="3653572" y="506027"/>
              <a:ext cx="3093457" cy="3175"/>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9" name="Łącznik prosty 8">
              <a:extLst>
                <a:ext uri="{FF2B5EF4-FFF2-40B4-BE49-F238E27FC236}">
                  <a16:creationId xmlns:a16="http://schemas.microsoft.com/office/drawing/2014/main" id="{95B4A8F9-1ABB-2D42-B28E-C47E2CAC302D}"/>
                </a:ext>
              </a:extLst>
            </p:cNvPr>
            <p:cNvCxnSpPr/>
            <p:nvPr/>
          </p:nvCxnSpPr>
          <p:spPr>
            <a:xfrm>
              <a:off x="6747029" y="438181"/>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grpSp>
        <p:nvGrpSpPr>
          <p:cNvPr id="11" name="Grupa 10">
            <a:extLst>
              <a:ext uri="{FF2B5EF4-FFF2-40B4-BE49-F238E27FC236}">
                <a16:creationId xmlns:a16="http://schemas.microsoft.com/office/drawing/2014/main" id="{835CA860-2B38-884A-9DE1-4F08841CD6B2}"/>
              </a:ext>
            </a:extLst>
          </p:cNvPr>
          <p:cNvGrpSpPr/>
          <p:nvPr/>
        </p:nvGrpSpPr>
        <p:grpSpPr>
          <a:xfrm rot="10800000">
            <a:off x="5679928" y="6288055"/>
            <a:ext cx="6512072" cy="142043"/>
            <a:chOff x="234957" y="435006"/>
            <a:chExt cx="6512072" cy="142043"/>
          </a:xfrm>
        </p:grpSpPr>
        <p:cxnSp>
          <p:nvCxnSpPr>
            <p:cNvPr id="12" name="Łącznik prosty 11">
              <a:extLst>
                <a:ext uri="{FF2B5EF4-FFF2-40B4-BE49-F238E27FC236}">
                  <a16:creationId xmlns:a16="http://schemas.microsoft.com/office/drawing/2014/main" id="{379EDD51-92B9-2E43-A4A4-09B12143FC98}"/>
                </a:ext>
              </a:extLst>
            </p:cNvPr>
            <p:cNvCxnSpPr>
              <a:cxnSpLocks/>
            </p:cNvCxnSpPr>
            <p:nvPr/>
          </p:nvCxnSpPr>
          <p:spPr>
            <a:xfrm rot="10800000" flipH="1" flipV="1">
              <a:off x="234957" y="483987"/>
              <a:ext cx="6512071" cy="2204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13" name="Łącznik prosty 12">
              <a:extLst>
                <a:ext uri="{FF2B5EF4-FFF2-40B4-BE49-F238E27FC236}">
                  <a16:creationId xmlns:a16="http://schemas.microsoft.com/office/drawing/2014/main" id="{869912BE-180A-C84D-AF06-15DD8F871ADB}"/>
                </a:ext>
              </a:extLst>
            </p:cNvPr>
            <p:cNvCxnSpPr/>
            <p:nvPr/>
          </p:nvCxnSpPr>
          <p:spPr>
            <a:xfrm>
              <a:off x="6747029" y="435006"/>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sp>
        <p:nvSpPr>
          <p:cNvPr id="14" name="pole tekstowe 13">
            <a:extLst>
              <a:ext uri="{FF2B5EF4-FFF2-40B4-BE49-F238E27FC236}">
                <a16:creationId xmlns:a16="http://schemas.microsoft.com/office/drawing/2014/main" id="{68CAAE60-1F55-C94D-9758-17145BCD2237}"/>
              </a:ext>
            </a:extLst>
          </p:cNvPr>
          <p:cNvSpPr txBox="1"/>
          <p:nvPr/>
        </p:nvSpPr>
        <p:spPr>
          <a:xfrm>
            <a:off x="430090" y="6128245"/>
            <a:ext cx="520563" cy="461665"/>
          </a:xfrm>
          <a:prstGeom prst="rect">
            <a:avLst/>
          </a:prstGeom>
          <a:noFill/>
        </p:spPr>
        <p:txBody>
          <a:bodyPr wrap="square" rtlCol="0">
            <a:spAutoFit/>
          </a:bodyPr>
          <a:lstStyle/>
          <a:p>
            <a:r>
              <a:rPr lang="pl-PL" sz="2400" dirty="0">
                <a:solidFill>
                  <a:schemeClr val="bg1"/>
                </a:solidFill>
              </a:rPr>
              <a:t>03</a:t>
            </a:r>
          </a:p>
        </p:txBody>
      </p:sp>
      <p:grpSp>
        <p:nvGrpSpPr>
          <p:cNvPr id="2" name="Grupa 1">
            <a:extLst>
              <a:ext uri="{FF2B5EF4-FFF2-40B4-BE49-F238E27FC236}">
                <a16:creationId xmlns:a16="http://schemas.microsoft.com/office/drawing/2014/main" id="{41F586F7-037A-A742-9637-3AAA8F59FDD0}"/>
              </a:ext>
            </a:extLst>
          </p:cNvPr>
          <p:cNvGrpSpPr/>
          <p:nvPr/>
        </p:nvGrpSpPr>
        <p:grpSpPr>
          <a:xfrm>
            <a:off x="1010729" y="1252784"/>
            <a:ext cx="10198004" cy="3557225"/>
            <a:chOff x="1009462" y="1009102"/>
            <a:chExt cx="10198004" cy="3557225"/>
          </a:xfrm>
        </p:grpSpPr>
        <p:sp>
          <p:nvSpPr>
            <p:cNvPr id="10" name="pole tekstowe 9">
              <a:extLst>
                <a:ext uri="{FF2B5EF4-FFF2-40B4-BE49-F238E27FC236}">
                  <a16:creationId xmlns:a16="http://schemas.microsoft.com/office/drawing/2014/main" id="{5D3A8089-1B7D-3E4E-94CC-79B9ADA6F8EC}"/>
                </a:ext>
              </a:extLst>
            </p:cNvPr>
            <p:cNvSpPr txBox="1"/>
            <p:nvPr/>
          </p:nvSpPr>
          <p:spPr>
            <a:xfrm>
              <a:off x="1009462" y="1009102"/>
              <a:ext cx="5543549" cy="1354217"/>
            </a:xfrm>
            <a:prstGeom prst="rect">
              <a:avLst/>
            </a:prstGeom>
            <a:noFill/>
          </p:spPr>
          <p:txBody>
            <a:bodyPr wrap="square" rtlCol="0">
              <a:spAutoFit/>
            </a:bodyPr>
            <a:lstStyle/>
            <a:p>
              <a:r>
                <a:rPr lang="pl-PL" sz="4100" b="1" dirty="0">
                  <a:solidFill>
                    <a:srgbClr val="263779"/>
                  </a:solidFill>
                  <a:latin typeface="Lato Black" panose="020F0502020204030203" pitchFamily="34" charset="0"/>
                  <a:ea typeface="Lato Black" panose="020F0502020204030203" pitchFamily="34" charset="0"/>
                  <a:cs typeface="Lato Black" panose="020F0502020204030203" pitchFamily="34" charset="0"/>
                </a:rPr>
                <a:t>Materiały i dostępność papieru</a:t>
              </a:r>
            </a:p>
          </p:txBody>
        </p:sp>
        <p:sp>
          <p:nvSpPr>
            <p:cNvPr id="17" name="pole tekstowe 16">
              <a:extLst>
                <a:ext uri="{FF2B5EF4-FFF2-40B4-BE49-F238E27FC236}">
                  <a16:creationId xmlns:a16="http://schemas.microsoft.com/office/drawing/2014/main" id="{021924C2-E91A-C44D-A899-DE079754372F}"/>
                </a:ext>
              </a:extLst>
            </p:cNvPr>
            <p:cNvSpPr txBox="1"/>
            <p:nvPr/>
          </p:nvSpPr>
          <p:spPr>
            <a:xfrm>
              <a:off x="1009462" y="3511551"/>
              <a:ext cx="10198004" cy="1054776"/>
            </a:xfrm>
            <a:prstGeom prst="rect">
              <a:avLst/>
            </a:prstGeom>
            <a:noFill/>
          </p:spPr>
          <p:txBody>
            <a:bodyPr wrap="square" rtlCol="0">
              <a:spAutoFit/>
            </a:bodyPr>
            <a:lstStyle/>
            <a:p>
              <a:pPr algn="just">
                <a:lnSpc>
                  <a:spcPts val="1860"/>
                </a:lnSpc>
              </a:pP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Pojawienie się i rozkwit polskiej wycinanki ludowej, kojarzony jest z rozwojem przemysłu papierniczego w Polsce. Powszechnie dostępny i stosunkowo tani był </a:t>
              </a: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biały </a:t>
              </a:r>
              <a:r>
                <a:rPr lang="pl-PL" sz="1500" b="1" dirty="0" err="1">
                  <a:solidFill>
                    <a:srgbClr val="263779"/>
                  </a:solidFill>
                  <a:latin typeface="Lato" panose="020F0502020204030203" pitchFamily="34" charset="0"/>
                  <a:ea typeface="Lato" panose="020F0502020204030203" pitchFamily="34" charset="0"/>
                  <a:cs typeface="Lato" panose="020F0502020204030203" pitchFamily="34" charset="0"/>
                </a:rPr>
                <a:t>półpergamin</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z którego tworzono firanki i taśmy dekoracyjne. W połowie XIX wieku pojawił się też </a:t>
              </a: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papier glansowany</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czyli gładki, połyskujący, i kolorowy – doskonały do wycinania innych dekoracji. Kupowano je w sklepach lub u handlarzy obwoźnych.</a:t>
              </a:r>
              <a:endParaRPr lang="pl-PL" dirty="0">
                <a:solidFill>
                  <a:srgbClr val="263779"/>
                </a:solidFill>
              </a:endParaRPr>
            </a:p>
          </p:txBody>
        </p:sp>
      </p:grpSp>
      <p:grpSp>
        <p:nvGrpSpPr>
          <p:cNvPr id="15" name="Grupa 14">
            <a:extLst>
              <a:ext uri="{FF2B5EF4-FFF2-40B4-BE49-F238E27FC236}">
                <a16:creationId xmlns:a16="http://schemas.microsoft.com/office/drawing/2014/main" id="{67F972B8-A010-8848-A004-750EF5A0CC87}"/>
              </a:ext>
            </a:extLst>
          </p:cNvPr>
          <p:cNvGrpSpPr/>
          <p:nvPr/>
        </p:nvGrpSpPr>
        <p:grpSpPr>
          <a:xfrm>
            <a:off x="218546" y="6081867"/>
            <a:ext cx="790916" cy="776133"/>
            <a:chOff x="11084833" y="0"/>
            <a:chExt cx="790916" cy="776133"/>
          </a:xfrm>
        </p:grpSpPr>
        <p:sp>
          <p:nvSpPr>
            <p:cNvPr id="16" name="Prostokąt 15">
              <a:extLst>
                <a:ext uri="{FF2B5EF4-FFF2-40B4-BE49-F238E27FC236}">
                  <a16:creationId xmlns:a16="http://schemas.microsoft.com/office/drawing/2014/main" id="{42A92E1D-1D00-D046-B593-D97D4EE75EC8}"/>
                </a:ext>
              </a:extLst>
            </p:cNvPr>
            <p:cNvSpPr/>
            <p:nvPr/>
          </p:nvSpPr>
          <p:spPr>
            <a:xfrm>
              <a:off x="11084833" y="0"/>
              <a:ext cx="790916" cy="776133"/>
            </a:xfrm>
            <a:prstGeom prst="rect">
              <a:avLst/>
            </a:prstGeom>
            <a:solidFill>
              <a:srgbClr val="C014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8" name="pole tekstowe 17">
              <a:extLst>
                <a:ext uri="{FF2B5EF4-FFF2-40B4-BE49-F238E27FC236}">
                  <a16:creationId xmlns:a16="http://schemas.microsoft.com/office/drawing/2014/main" id="{9A6B33CA-8DE2-2D4B-9289-E71CFB3E25C8}"/>
                </a:ext>
              </a:extLst>
            </p:cNvPr>
            <p:cNvSpPr txBox="1"/>
            <p:nvPr/>
          </p:nvSpPr>
          <p:spPr>
            <a:xfrm>
              <a:off x="11252378" y="157233"/>
              <a:ext cx="520563" cy="461665"/>
            </a:xfrm>
            <a:prstGeom prst="rect">
              <a:avLst/>
            </a:prstGeom>
            <a:noFill/>
          </p:spPr>
          <p:txBody>
            <a:bodyPr wrap="square" rtlCol="0">
              <a:spAutoFit/>
            </a:bodyPr>
            <a:lstStyle/>
            <a:p>
              <a:r>
                <a:rPr lang="pl-PL" sz="2400" dirty="0">
                  <a:solidFill>
                    <a:schemeClr val="bg1"/>
                  </a:solidFill>
                </a:rPr>
                <a:t>03</a:t>
              </a:r>
            </a:p>
          </p:txBody>
        </p:sp>
      </p:grpSp>
      <p:pic>
        <p:nvPicPr>
          <p:cNvPr id="6" name="Obraz 5">
            <a:extLst>
              <a:ext uri="{FF2B5EF4-FFF2-40B4-BE49-F238E27FC236}">
                <a16:creationId xmlns:a16="http://schemas.microsoft.com/office/drawing/2014/main" id="{094386CF-EB90-8C4A-A7DD-84B1C4EE4C28}"/>
              </a:ext>
            </a:extLst>
          </p:cNvPr>
          <p:cNvPicPr>
            <a:picLocks noChangeAspect="1"/>
          </p:cNvPicPr>
          <p:nvPr/>
        </p:nvPicPr>
        <p:blipFill>
          <a:blip r:embed="rId2"/>
          <a:srcRect/>
          <a:stretch/>
        </p:blipFill>
        <p:spPr>
          <a:xfrm>
            <a:off x="8394224" y="7819"/>
            <a:ext cx="3797775" cy="2470580"/>
          </a:xfrm>
          <a:prstGeom prst="rect">
            <a:avLst/>
          </a:prstGeom>
        </p:spPr>
      </p:pic>
    </p:spTree>
    <p:extLst>
      <p:ext uri="{BB962C8B-B14F-4D97-AF65-F5344CB8AC3E}">
        <p14:creationId xmlns:p14="http://schemas.microsoft.com/office/powerpoint/2010/main" val="40461088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6FA1C8-B7CF-325B-5873-F5150C23BA34}"/>
            </a:ext>
          </a:extLst>
        </p:cNvPr>
        <p:cNvGrpSpPr/>
        <p:nvPr/>
      </p:nvGrpSpPr>
      <p:grpSpPr>
        <a:xfrm>
          <a:off x="0" y="0"/>
          <a:ext cx="0" cy="0"/>
          <a:chOff x="0" y="0"/>
          <a:chExt cx="0" cy="0"/>
        </a:xfrm>
      </p:grpSpPr>
      <p:grpSp>
        <p:nvGrpSpPr>
          <p:cNvPr id="6" name="Grupa 5">
            <a:extLst>
              <a:ext uri="{FF2B5EF4-FFF2-40B4-BE49-F238E27FC236}">
                <a16:creationId xmlns:a16="http://schemas.microsoft.com/office/drawing/2014/main" id="{B77744CE-3BCA-E545-9551-A5CDC34C4D80}"/>
              </a:ext>
            </a:extLst>
          </p:cNvPr>
          <p:cNvGrpSpPr/>
          <p:nvPr/>
        </p:nvGrpSpPr>
        <p:grpSpPr>
          <a:xfrm>
            <a:off x="0" y="419558"/>
            <a:ext cx="6751057" cy="142043"/>
            <a:chOff x="-4028" y="438181"/>
            <a:chExt cx="6751057" cy="142043"/>
          </a:xfrm>
        </p:grpSpPr>
        <p:cxnSp>
          <p:nvCxnSpPr>
            <p:cNvPr id="7" name="Łącznik prosty 6">
              <a:extLst>
                <a:ext uri="{FF2B5EF4-FFF2-40B4-BE49-F238E27FC236}">
                  <a16:creationId xmlns:a16="http://schemas.microsoft.com/office/drawing/2014/main" id="{616B4D6A-6493-B8D2-5E15-407D7B53D9D1}"/>
                </a:ext>
              </a:extLst>
            </p:cNvPr>
            <p:cNvCxnSpPr>
              <a:cxnSpLocks/>
            </p:cNvCxnSpPr>
            <p:nvPr/>
          </p:nvCxnSpPr>
          <p:spPr>
            <a:xfrm>
              <a:off x="-4028" y="506027"/>
              <a:ext cx="6751057" cy="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8" name="Łącznik prosty 7">
              <a:extLst>
                <a:ext uri="{FF2B5EF4-FFF2-40B4-BE49-F238E27FC236}">
                  <a16:creationId xmlns:a16="http://schemas.microsoft.com/office/drawing/2014/main" id="{149795B3-0DD6-2481-753A-48D6C28ABB52}"/>
                </a:ext>
              </a:extLst>
            </p:cNvPr>
            <p:cNvCxnSpPr/>
            <p:nvPr/>
          </p:nvCxnSpPr>
          <p:spPr>
            <a:xfrm>
              <a:off x="6747029" y="438181"/>
              <a:ext cx="0" cy="142043"/>
            </a:xfrm>
            <a:prstGeom prst="line">
              <a:avLst/>
            </a:prstGeom>
            <a:ln w="19050">
              <a:solidFill>
                <a:srgbClr val="606060"/>
              </a:solidFill>
            </a:ln>
          </p:spPr>
          <p:style>
            <a:lnRef idx="1">
              <a:schemeClr val="dk1"/>
            </a:lnRef>
            <a:fillRef idx="0">
              <a:schemeClr val="dk1"/>
            </a:fillRef>
            <a:effectRef idx="0">
              <a:schemeClr val="dk1"/>
            </a:effectRef>
            <a:fontRef idx="minor">
              <a:schemeClr val="tx1"/>
            </a:fontRef>
          </p:style>
        </p:cxnSp>
      </p:grpSp>
      <p:sp>
        <p:nvSpPr>
          <p:cNvPr id="12" name="pole tekstowe 11">
            <a:extLst>
              <a:ext uri="{FF2B5EF4-FFF2-40B4-BE49-F238E27FC236}">
                <a16:creationId xmlns:a16="http://schemas.microsoft.com/office/drawing/2014/main" id="{E4FBC85B-552B-96D6-36D8-01D9F5051AB4}"/>
              </a:ext>
            </a:extLst>
          </p:cNvPr>
          <p:cNvSpPr txBox="1"/>
          <p:nvPr/>
        </p:nvSpPr>
        <p:spPr>
          <a:xfrm>
            <a:off x="1026088" y="1005840"/>
            <a:ext cx="5543549" cy="1985159"/>
          </a:xfrm>
          <a:prstGeom prst="rect">
            <a:avLst/>
          </a:prstGeom>
          <a:noFill/>
        </p:spPr>
        <p:txBody>
          <a:bodyPr wrap="square" rtlCol="0">
            <a:spAutoFit/>
          </a:bodyPr>
          <a:lstStyle/>
          <a:p>
            <a:r>
              <a:rPr lang="pl-PL" sz="4100" b="1" dirty="0">
                <a:solidFill>
                  <a:srgbClr val="263779"/>
                </a:solidFill>
                <a:latin typeface="Lato Black" panose="020F0502020204030203" pitchFamily="34" charset="0"/>
                <a:ea typeface="Lato Black" panose="020F0502020204030203" pitchFamily="34" charset="0"/>
                <a:cs typeface="Lato Black" panose="020F0502020204030203" pitchFamily="34" charset="0"/>
              </a:rPr>
              <a:t>Hipotezy i wzajemne inspiracje (Tradycja żydowska)</a:t>
            </a:r>
          </a:p>
        </p:txBody>
      </p:sp>
      <p:grpSp>
        <p:nvGrpSpPr>
          <p:cNvPr id="13" name="Grupa 12">
            <a:extLst>
              <a:ext uri="{FF2B5EF4-FFF2-40B4-BE49-F238E27FC236}">
                <a16:creationId xmlns:a16="http://schemas.microsoft.com/office/drawing/2014/main" id="{7B44927F-EC6D-C839-2D81-BF3DEB9939EC}"/>
              </a:ext>
            </a:extLst>
          </p:cNvPr>
          <p:cNvGrpSpPr/>
          <p:nvPr/>
        </p:nvGrpSpPr>
        <p:grpSpPr>
          <a:xfrm rot="10800000">
            <a:off x="6760582" y="6296399"/>
            <a:ext cx="5431418" cy="142043"/>
            <a:chOff x="1315611" y="435006"/>
            <a:chExt cx="5431418" cy="142043"/>
          </a:xfrm>
        </p:grpSpPr>
        <p:cxnSp>
          <p:nvCxnSpPr>
            <p:cNvPr id="14" name="Łącznik prosty 13">
              <a:extLst>
                <a:ext uri="{FF2B5EF4-FFF2-40B4-BE49-F238E27FC236}">
                  <a16:creationId xmlns:a16="http://schemas.microsoft.com/office/drawing/2014/main" id="{CBDE6D71-5C05-5C13-86F9-BF0A30D2CFBE}"/>
                </a:ext>
              </a:extLst>
            </p:cNvPr>
            <p:cNvCxnSpPr>
              <a:cxnSpLocks/>
            </p:cNvCxnSpPr>
            <p:nvPr/>
          </p:nvCxnSpPr>
          <p:spPr>
            <a:xfrm rot="10800000" flipH="1">
              <a:off x="1315611" y="506027"/>
              <a:ext cx="5431417" cy="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15" name="Łącznik prosty 14">
              <a:extLst>
                <a:ext uri="{FF2B5EF4-FFF2-40B4-BE49-F238E27FC236}">
                  <a16:creationId xmlns:a16="http://schemas.microsoft.com/office/drawing/2014/main" id="{10CCB8CE-71A5-BE50-32B6-2B3B309BAF57}"/>
                </a:ext>
              </a:extLst>
            </p:cNvPr>
            <p:cNvCxnSpPr/>
            <p:nvPr/>
          </p:nvCxnSpPr>
          <p:spPr>
            <a:xfrm>
              <a:off x="6747029" y="435006"/>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sp>
        <p:nvSpPr>
          <p:cNvPr id="21" name="pole tekstowe 20">
            <a:extLst>
              <a:ext uri="{FF2B5EF4-FFF2-40B4-BE49-F238E27FC236}">
                <a16:creationId xmlns:a16="http://schemas.microsoft.com/office/drawing/2014/main" id="{00CD27FB-EAF9-7C99-B943-DBE2F106C946}"/>
              </a:ext>
            </a:extLst>
          </p:cNvPr>
          <p:cNvSpPr txBox="1"/>
          <p:nvPr/>
        </p:nvSpPr>
        <p:spPr>
          <a:xfrm>
            <a:off x="6652134" y="3504391"/>
            <a:ext cx="4219957" cy="2400657"/>
          </a:xfrm>
          <a:prstGeom prst="rect">
            <a:avLst/>
          </a:prstGeom>
          <a:noFill/>
        </p:spPr>
        <p:txBody>
          <a:bodyPr wrap="square" rtlCol="0">
            <a:spAutoFit/>
          </a:bodyPr>
          <a:lstStyle/>
          <a:p>
            <a:pPr algn="just"/>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Obie te tradycje: wycinanka żydowska i polska miały ze sobą styczność, stąd też przypuszczenia, że były dla siebie wzajemną inspiracją. Szczególnie na Podkarpaciu przed wojną ze względu na spory procent społeczności żydowskiej, tradycje te mogły na siebie oddziaływać. W obu przypadkach wspólny mianownik upatruje się w dążeniach do precyzji i uzyskiwania symetrii wycinanych elementów.</a:t>
            </a:r>
            <a:endParaRPr lang="pl-PL" dirty="0"/>
          </a:p>
        </p:txBody>
      </p:sp>
      <p:sp>
        <p:nvSpPr>
          <p:cNvPr id="23" name="pole tekstowe 22">
            <a:extLst>
              <a:ext uri="{FF2B5EF4-FFF2-40B4-BE49-F238E27FC236}">
                <a16:creationId xmlns:a16="http://schemas.microsoft.com/office/drawing/2014/main" id="{6BFF440B-801E-D0B2-C460-778F9E4CFFB6}"/>
              </a:ext>
            </a:extLst>
          </p:cNvPr>
          <p:cNvSpPr txBox="1"/>
          <p:nvPr/>
        </p:nvSpPr>
        <p:spPr>
          <a:xfrm>
            <a:off x="6652134" y="1556693"/>
            <a:ext cx="4219957" cy="1872307"/>
          </a:xfrm>
          <a:prstGeom prst="rect">
            <a:avLst/>
          </a:prstGeom>
          <a:noFill/>
        </p:spPr>
        <p:txBody>
          <a:bodyPr wrap="square" rtlCol="0">
            <a:spAutoFit/>
          </a:bodyPr>
          <a:lstStyle/>
          <a:p>
            <a:pPr algn="just">
              <a:lnSpc>
                <a:spcPts val="1960"/>
              </a:lnSpc>
            </a:pP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Jedna z wielu hipotez łączy tradycję wycinanki polskiej z wycinanką żydowską. Poza wycinankami zdobiącymi ściany domów lub świątyń Żydzi wycinali prostokątne </a:t>
            </a:r>
            <a:r>
              <a:rPr lang="pl-PL" sz="1500" b="1" dirty="0" err="1">
                <a:solidFill>
                  <a:srgbClr val="263779"/>
                </a:solidFill>
                <a:latin typeface="Lato" panose="020F0502020204030203" pitchFamily="34" charset="0"/>
                <a:ea typeface="Lato" panose="020F0502020204030203" pitchFamily="34" charset="0"/>
                <a:cs typeface="Lato" panose="020F0502020204030203" pitchFamily="34" charset="0"/>
              </a:rPr>
              <a:t>szawuoslechy</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i okrągłe </a:t>
            </a:r>
            <a:r>
              <a:rPr lang="pl-PL" sz="1500" b="1" dirty="0" err="1">
                <a:solidFill>
                  <a:srgbClr val="263779"/>
                </a:solidFill>
                <a:latin typeface="Lato" panose="020F0502020204030203" pitchFamily="34" charset="0"/>
                <a:ea typeface="Lato" panose="020F0502020204030203" pitchFamily="34" charset="0"/>
                <a:cs typeface="Lato" panose="020F0502020204030203" pitchFamily="34" charset="0"/>
              </a:rPr>
              <a:t>rojzelechy</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którymi ozdabiali okna domów w okresie Zielonych Świąt.</a:t>
            </a:r>
            <a:endParaRPr lang="pl-PL" dirty="0"/>
          </a:p>
        </p:txBody>
      </p:sp>
      <p:grpSp>
        <p:nvGrpSpPr>
          <p:cNvPr id="2" name="Grupa 1">
            <a:extLst>
              <a:ext uri="{FF2B5EF4-FFF2-40B4-BE49-F238E27FC236}">
                <a16:creationId xmlns:a16="http://schemas.microsoft.com/office/drawing/2014/main" id="{5A2AAD88-49E6-C26E-3E36-D05B961114E8}"/>
              </a:ext>
            </a:extLst>
          </p:cNvPr>
          <p:cNvGrpSpPr/>
          <p:nvPr/>
        </p:nvGrpSpPr>
        <p:grpSpPr>
          <a:xfrm>
            <a:off x="11084833" y="0"/>
            <a:ext cx="790916" cy="776133"/>
            <a:chOff x="11084833" y="0"/>
            <a:chExt cx="790916" cy="776133"/>
          </a:xfrm>
        </p:grpSpPr>
        <p:sp>
          <p:nvSpPr>
            <p:cNvPr id="11" name="Prostokąt 10">
              <a:extLst>
                <a:ext uri="{FF2B5EF4-FFF2-40B4-BE49-F238E27FC236}">
                  <a16:creationId xmlns:a16="http://schemas.microsoft.com/office/drawing/2014/main" id="{70FDC744-8225-9A23-5E94-D8F4A1AE9168}"/>
                </a:ext>
              </a:extLst>
            </p:cNvPr>
            <p:cNvSpPr/>
            <p:nvPr/>
          </p:nvSpPr>
          <p:spPr>
            <a:xfrm>
              <a:off x="11084833" y="0"/>
              <a:ext cx="790916" cy="776133"/>
            </a:xfrm>
            <a:prstGeom prst="rect">
              <a:avLst/>
            </a:prstGeom>
            <a:solidFill>
              <a:srgbClr val="C014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25" name="pole tekstowe 24">
              <a:extLst>
                <a:ext uri="{FF2B5EF4-FFF2-40B4-BE49-F238E27FC236}">
                  <a16:creationId xmlns:a16="http://schemas.microsoft.com/office/drawing/2014/main" id="{310C6137-AE11-7D2A-B37F-0983A95FF2BC}"/>
                </a:ext>
              </a:extLst>
            </p:cNvPr>
            <p:cNvSpPr txBox="1"/>
            <p:nvPr/>
          </p:nvSpPr>
          <p:spPr>
            <a:xfrm>
              <a:off x="11252378" y="157233"/>
              <a:ext cx="520563" cy="461665"/>
            </a:xfrm>
            <a:prstGeom prst="rect">
              <a:avLst/>
            </a:prstGeom>
            <a:noFill/>
          </p:spPr>
          <p:txBody>
            <a:bodyPr wrap="square" rtlCol="0">
              <a:spAutoFit/>
            </a:bodyPr>
            <a:lstStyle/>
            <a:p>
              <a:r>
                <a:rPr lang="pl-PL" sz="2400" dirty="0">
                  <a:solidFill>
                    <a:schemeClr val="bg1"/>
                  </a:solidFill>
                </a:rPr>
                <a:t>04</a:t>
              </a:r>
            </a:p>
          </p:txBody>
        </p:sp>
      </p:grpSp>
      <p:pic>
        <p:nvPicPr>
          <p:cNvPr id="4" name="Obraz 3">
            <a:extLst>
              <a:ext uri="{FF2B5EF4-FFF2-40B4-BE49-F238E27FC236}">
                <a16:creationId xmlns:a16="http://schemas.microsoft.com/office/drawing/2014/main" id="{86D3CBD8-08F0-F876-759B-BE4C79358D28}"/>
              </a:ext>
            </a:extLst>
          </p:cNvPr>
          <p:cNvPicPr>
            <a:picLocks noChangeAspect="1"/>
          </p:cNvPicPr>
          <p:nvPr/>
        </p:nvPicPr>
        <p:blipFill>
          <a:blip r:embed="rId2"/>
          <a:srcRect/>
          <a:stretch/>
        </p:blipFill>
        <p:spPr>
          <a:xfrm>
            <a:off x="0" y="3651647"/>
            <a:ext cx="5082363" cy="3206354"/>
          </a:xfrm>
          <a:prstGeom prst="rect">
            <a:avLst/>
          </a:prstGeom>
        </p:spPr>
      </p:pic>
    </p:spTree>
    <p:extLst>
      <p:ext uri="{BB962C8B-B14F-4D97-AF65-F5344CB8AC3E}">
        <p14:creationId xmlns:p14="http://schemas.microsoft.com/office/powerpoint/2010/main" val="8486724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540E01-49CA-D6D3-3ABA-FBDF0F761996}"/>
            </a:ext>
          </a:extLst>
        </p:cNvPr>
        <p:cNvGrpSpPr/>
        <p:nvPr/>
      </p:nvGrpSpPr>
      <p:grpSpPr>
        <a:xfrm>
          <a:off x="0" y="0"/>
          <a:ext cx="0" cy="0"/>
          <a:chOff x="0" y="0"/>
          <a:chExt cx="0" cy="0"/>
        </a:xfrm>
      </p:grpSpPr>
      <p:grpSp>
        <p:nvGrpSpPr>
          <p:cNvPr id="7" name="Grupa 6">
            <a:extLst>
              <a:ext uri="{FF2B5EF4-FFF2-40B4-BE49-F238E27FC236}">
                <a16:creationId xmlns:a16="http://schemas.microsoft.com/office/drawing/2014/main" id="{3091A51C-73A0-F018-E8A8-0AE6392AEC59}"/>
              </a:ext>
            </a:extLst>
          </p:cNvPr>
          <p:cNvGrpSpPr/>
          <p:nvPr/>
        </p:nvGrpSpPr>
        <p:grpSpPr>
          <a:xfrm>
            <a:off x="0" y="409037"/>
            <a:ext cx="3093457" cy="142043"/>
            <a:chOff x="3653572" y="438181"/>
            <a:chExt cx="3093457" cy="142043"/>
          </a:xfrm>
        </p:grpSpPr>
        <p:cxnSp>
          <p:nvCxnSpPr>
            <p:cNvPr id="8" name="Łącznik prosty 7">
              <a:extLst>
                <a:ext uri="{FF2B5EF4-FFF2-40B4-BE49-F238E27FC236}">
                  <a16:creationId xmlns:a16="http://schemas.microsoft.com/office/drawing/2014/main" id="{44894DF9-ABDF-DF46-DF3D-81E6DD67237B}"/>
                </a:ext>
              </a:extLst>
            </p:cNvPr>
            <p:cNvCxnSpPr>
              <a:cxnSpLocks/>
            </p:cNvCxnSpPr>
            <p:nvPr/>
          </p:nvCxnSpPr>
          <p:spPr>
            <a:xfrm flipV="1">
              <a:off x="3653572" y="506027"/>
              <a:ext cx="3093457" cy="3175"/>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9" name="Łącznik prosty 8">
              <a:extLst>
                <a:ext uri="{FF2B5EF4-FFF2-40B4-BE49-F238E27FC236}">
                  <a16:creationId xmlns:a16="http://schemas.microsoft.com/office/drawing/2014/main" id="{5216535B-09AA-1D98-63CD-173AF063E13B}"/>
                </a:ext>
              </a:extLst>
            </p:cNvPr>
            <p:cNvCxnSpPr/>
            <p:nvPr/>
          </p:nvCxnSpPr>
          <p:spPr>
            <a:xfrm>
              <a:off x="6747029" y="438181"/>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grpSp>
        <p:nvGrpSpPr>
          <p:cNvPr id="11" name="Grupa 10">
            <a:extLst>
              <a:ext uri="{FF2B5EF4-FFF2-40B4-BE49-F238E27FC236}">
                <a16:creationId xmlns:a16="http://schemas.microsoft.com/office/drawing/2014/main" id="{5B24FF86-7C95-84A8-C689-E947FC8E4525}"/>
              </a:ext>
            </a:extLst>
          </p:cNvPr>
          <p:cNvGrpSpPr/>
          <p:nvPr/>
        </p:nvGrpSpPr>
        <p:grpSpPr>
          <a:xfrm rot="10800000">
            <a:off x="5679928" y="6288055"/>
            <a:ext cx="6512072" cy="142043"/>
            <a:chOff x="234957" y="435006"/>
            <a:chExt cx="6512072" cy="142043"/>
          </a:xfrm>
        </p:grpSpPr>
        <p:cxnSp>
          <p:nvCxnSpPr>
            <p:cNvPr id="12" name="Łącznik prosty 11">
              <a:extLst>
                <a:ext uri="{FF2B5EF4-FFF2-40B4-BE49-F238E27FC236}">
                  <a16:creationId xmlns:a16="http://schemas.microsoft.com/office/drawing/2014/main" id="{518DA2C6-ECCB-7CAA-5BA8-A0F5B8EDBF7C}"/>
                </a:ext>
              </a:extLst>
            </p:cNvPr>
            <p:cNvCxnSpPr>
              <a:cxnSpLocks/>
            </p:cNvCxnSpPr>
            <p:nvPr/>
          </p:nvCxnSpPr>
          <p:spPr>
            <a:xfrm rot="10800000" flipH="1" flipV="1">
              <a:off x="234957" y="483987"/>
              <a:ext cx="6512071" cy="2204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13" name="Łącznik prosty 12">
              <a:extLst>
                <a:ext uri="{FF2B5EF4-FFF2-40B4-BE49-F238E27FC236}">
                  <a16:creationId xmlns:a16="http://schemas.microsoft.com/office/drawing/2014/main" id="{0A687D93-A3E0-9822-2490-9D57430F50D8}"/>
                </a:ext>
              </a:extLst>
            </p:cNvPr>
            <p:cNvCxnSpPr/>
            <p:nvPr/>
          </p:nvCxnSpPr>
          <p:spPr>
            <a:xfrm>
              <a:off x="6747029" y="435006"/>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sp>
        <p:nvSpPr>
          <p:cNvPr id="14" name="pole tekstowe 13">
            <a:extLst>
              <a:ext uri="{FF2B5EF4-FFF2-40B4-BE49-F238E27FC236}">
                <a16:creationId xmlns:a16="http://schemas.microsoft.com/office/drawing/2014/main" id="{4CD850F0-92B5-E83F-5556-8FDAB29A94DD}"/>
              </a:ext>
            </a:extLst>
          </p:cNvPr>
          <p:cNvSpPr txBox="1"/>
          <p:nvPr/>
        </p:nvSpPr>
        <p:spPr>
          <a:xfrm>
            <a:off x="430090" y="6128245"/>
            <a:ext cx="520563" cy="461665"/>
          </a:xfrm>
          <a:prstGeom prst="rect">
            <a:avLst/>
          </a:prstGeom>
          <a:noFill/>
        </p:spPr>
        <p:txBody>
          <a:bodyPr wrap="square" rtlCol="0">
            <a:spAutoFit/>
          </a:bodyPr>
          <a:lstStyle/>
          <a:p>
            <a:r>
              <a:rPr lang="pl-PL" sz="2400" dirty="0">
                <a:solidFill>
                  <a:schemeClr val="bg1"/>
                </a:solidFill>
              </a:rPr>
              <a:t>03</a:t>
            </a:r>
          </a:p>
        </p:txBody>
      </p:sp>
      <p:grpSp>
        <p:nvGrpSpPr>
          <p:cNvPr id="2" name="Grupa 1">
            <a:extLst>
              <a:ext uri="{FF2B5EF4-FFF2-40B4-BE49-F238E27FC236}">
                <a16:creationId xmlns:a16="http://schemas.microsoft.com/office/drawing/2014/main" id="{C8203EA4-0782-8AD4-15CD-8AC498228536}"/>
              </a:ext>
            </a:extLst>
          </p:cNvPr>
          <p:cNvGrpSpPr/>
          <p:nvPr/>
        </p:nvGrpSpPr>
        <p:grpSpPr>
          <a:xfrm>
            <a:off x="1010729" y="1252784"/>
            <a:ext cx="10198004" cy="4192619"/>
            <a:chOff x="1009462" y="1009102"/>
            <a:chExt cx="10198004" cy="4192619"/>
          </a:xfrm>
        </p:grpSpPr>
        <p:sp>
          <p:nvSpPr>
            <p:cNvPr id="10" name="pole tekstowe 9">
              <a:extLst>
                <a:ext uri="{FF2B5EF4-FFF2-40B4-BE49-F238E27FC236}">
                  <a16:creationId xmlns:a16="http://schemas.microsoft.com/office/drawing/2014/main" id="{7FCD1FD2-068D-A245-5F3F-EB20B43970E8}"/>
                </a:ext>
              </a:extLst>
            </p:cNvPr>
            <p:cNvSpPr txBox="1"/>
            <p:nvPr/>
          </p:nvSpPr>
          <p:spPr>
            <a:xfrm>
              <a:off x="1009462" y="1009102"/>
              <a:ext cx="5543549" cy="1354217"/>
            </a:xfrm>
            <a:prstGeom prst="rect">
              <a:avLst/>
            </a:prstGeom>
            <a:noFill/>
          </p:spPr>
          <p:txBody>
            <a:bodyPr wrap="square" rtlCol="0">
              <a:spAutoFit/>
            </a:bodyPr>
            <a:lstStyle/>
            <a:p>
              <a:r>
                <a:rPr lang="pl-PL" sz="4100" b="1" dirty="0">
                  <a:solidFill>
                    <a:srgbClr val="263779"/>
                  </a:solidFill>
                  <a:latin typeface="Lato Black" panose="020F0502020204030203" pitchFamily="34" charset="0"/>
                  <a:ea typeface="Lato Black" panose="020F0502020204030203" pitchFamily="34" charset="0"/>
                  <a:cs typeface="Lato Black" panose="020F0502020204030203" pitchFamily="34" charset="0"/>
                </a:rPr>
                <a:t>Formy, technika i motywy zdobnicze</a:t>
              </a:r>
            </a:p>
          </p:txBody>
        </p:sp>
        <p:sp>
          <p:nvSpPr>
            <p:cNvPr id="17" name="pole tekstowe 16">
              <a:extLst>
                <a:ext uri="{FF2B5EF4-FFF2-40B4-BE49-F238E27FC236}">
                  <a16:creationId xmlns:a16="http://schemas.microsoft.com/office/drawing/2014/main" id="{A99684E2-AB71-EF48-7F18-092C30BEED9B}"/>
                </a:ext>
              </a:extLst>
            </p:cNvPr>
            <p:cNvSpPr txBox="1"/>
            <p:nvPr/>
          </p:nvSpPr>
          <p:spPr>
            <a:xfrm>
              <a:off x="1009462" y="2936421"/>
              <a:ext cx="10198004" cy="2265300"/>
            </a:xfrm>
            <a:prstGeom prst="rect">
              <a:avLst/>
            </a:prstGeom>
            <a:noFill/>
          </p:spPr>
          <p:txBody>
            <a:bodyPr wrap="square" rtlCol="0">
              <a:spAutoFit/>
            </a:bodyPr>
            <a:lstStyle/>
            <a:p>
              <a:pPr algn="just">
                <a:lnSpc>
                  <a:spcPts val="1860"/>
                </a:lnSpc>
              </a:pP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Wycinanka z papieru była powszechną formą wystroju wiejskiej izby. Osiągano ją poprzez cięcie wielokrotnie złożonego papieru. Najczęściej dążono do wycięcia symetrycznych ornamentów, jedno- dwu- lub wieloosiowych.</a:t>
              </a:r>
            </a:p>
            <a:p>
              <a:pPr algn="just">
                <a:lnSpc>
                  <a:spcPts val="1860"/>
                </a:lnSpc>
              </a:pPr>
              <a:endParaRPr lang="pl-PL" sz="1500" dirty="0">
                <a:solidFill>
                  <a:srgbClr val="263779"/>
                </a:solidFill>
                <a:latin typeface="Lato" panose="020F0502020204030203" pitchFamily="34" charset="0"/>
                <a:ea typeface="Lato" panose="020F0502020204030203" pitchFamily="34" charset="0"/>
                <a:cs typeface="Lato" panose="020F0502020204030203" pitchFamily="34" charset="0"/>
              </a:endParaRPr>
            </a:p>
            <a:p>
              <a:pPr algn="just">
                <a:lnSpc>
                  <a:spcPts val="1860"/>
                </a:lnSpc>
              </a:pP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Motywy pojawiające się w wycinankach w rożnych regionach Polski były podobne – figury geometryczne, znaki graficzne, stylizowane rośliny, sylwetki zwierząt. Zależnie jednak od regionu były one bardziej uproszczone lub przeciwnie - rozbudowane.</a:t>
              </a:r>
            </a:p>
            <a:p>
              <a:pPr algn="just">
                <a:lnSpc>
                  <a:spcPts val="1860"/>
                </a:lnSpc>
              </a:pPr>
              <a:endParaRPr lang="pl-PL" sz="1500" dirty="0">
                <a:solidFill>
                  <a:srgbClr val="263779"/>
                </a:solidFill>
                <a:latin typeface="Lato" panose="020F0502020204030203" pitchFamily="34" charset="0"/>
                <a:ea typeface="Lato" panose="020F0502020204030203" pitchFamily="34" charset="0"/>
                <a:cs typeface="Lato" panose="020F0502020204030203" pitchFamily="34" charset="0"/>
              </a:endParaRPr>
            </a:p>
            <a:p>
              <a:pPr algn="just">
                <a:lnSpc>
                  <a:spcPts val="1860"/>
                </a:lnSpc>
              </a:pP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Ozdoby z papieru naklejano (używając </a:t>
              </a: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klajstru</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 kleju z mąki i wody bądź białka jaja kurzego) na ścianach przy świętych obrazach, na belkach stropowych, wokół drzwi, okien.</a:t>
              </a:r>
            </a:p>
          </p:txBody>
        </p:sp>
      </p:grpSp>
      <p:grpSp>
        <p:nvGrpSpPr>
          <p:cNvPr id="15" name="Grupa 14">
            <a:extLst>
              <a:ext uri="{FF2B5EF4-FFF2-40B4-BE49-F238E27FC236}">
                <a16:creationId xmlns:a16="http://schemas.microsoft.com/office/drawing/2014/main" id="{4752A14C-2C78-7C8C-65A1-AB671DC6E190}"/>
              </a:ext>
            </a:extLst>
          </p:cNvPr>
          <p:cNvGrpSpPr/>
          <p:nvPr/>
        </p:nvGrpSpPr>
        <p:grpSpPr>
          <a:xfrm>
            <a:off x="218546" y="6081867"/>
            <a:ext cx="790916" cy="776133"/>
            <a:chOff x="11084833" y="0"/>
            <a:chExt cx="790916" cy="776133"/>
          </a:xfrm>
        </p:grpSpPr>
        <p:sp>
          <p:nvSpPr>
            <p:cNvPr id="16" name="Prostokąt 15">
              <a:extLst>
                <a:ext uri="{FF2B5EF4-FFF2-40B4-BE49-F238E27FC236}">
                  <a16:creationId xmlns:a16="http://schemas.microsoft.com/office/drawing/2014/main" id="{AB8FBC6F-EC84-0EAC-3A96-23156BCA755C}"/>
                </a:ext>
              </a:extLst>
            </p:cNvPr>
            <p:cNvSpPr/>
            <p:nvPr/>
          </p:nvSpPr>
          <p:spPr>
            <a:xfrm>
              <a:off x="11084833" y="0"/>
              <a:ext cx="790916" cy="776133"/>
            </a:xfrm>
            <a:prstGeom prst="rect">
              <a:avLst/>
            </a:prstGeom>
            <a:solidFill>
              <a:srgbClr val="C014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8" name="pole tekstowe 17">
              <a:extLst>
                <a:ext uri="{FF2B5EF4-FFF2-40B4-BE49-F238E27FC236}">
                  <a16:creationId xmlns:a16="http://schemas.microsoft.com/office/drawing/2014/main" id="{4E36DEFE-12B9-B050-AF54-AFF815A812B0}"/>
                </a:ext>
              </a:extLst>
            </p:cNvPr>
            <p:cNvSpPr txBox="1"/>
            <p:nvPr/>
          </p:nvSpPr>
          <p:spPr>
            <a:xfrm>
              <a:off x="11252378" y="157233"/>
              <a:ext cx="520563" cy="461665"/>
            </a:xfrm>
            <a:prstGeom prst="rect">
              <a:avLst/>
            </a:prstGeom>
            <a:noFill/>
          </p:spPr>
          <p:txBody>
            <a:bodyPr wrap="square" rtlCol="0">
              <a:spAutoFit/>
            </a:bodyPr>
            <a:lstStyle/>
            <a:p>
              <a:r>
                <a:rPr lang="pl-PL" sz="2400" dirty="0">
                  <a:solidFill>
                    <a:schemeClr val="bg1"/>
                  </a:solidFill>
                </a:rPr>
                <a:t>05</a:t>
              </a:r>
            </a:p>
          </p:txBody>
        </p:sp>
      </p:grpSp>
      <p:pic>
        <p:nvPicPr>
          <p:cNvPr id="6" name="Obraz 5">
            <a:extLst>
              <a:ext uri="{FF2B5EF4-FFF2-40B4-BE49-F238E27FC236}">
                <a16:creationId xmlns:a16="http://schemas.microsoft.com/office/drawing/2014/main" id="{F91E0865-1CF7-668A-57F4-6E211388B3B5}"/>
              </a:ext>
            </a:extLst>
          </p:cNvPr>
          <p:cNvPicPr>
            <a:picLocks noChangeAspect="1"/>
          </p:cNvPicPr>
          <p:nvPr/>
        </p:nvPicPr>
        <p:blipFill>
          <a:blip r:embed="rId2"/>
          <a:srcRect/>
          <a:stretch/>
        </p:blipFill>
        <p:spPr>
          <a:xfrm>
            <a:off x="8139966" y="0"/>
            <a:ext cx="4052033" cy="2383112"/>
          </a:xfrm>
          <a:prstGeom prst="rect">
            <a:avLst/>
          </a:prstGeom>
        </p:spPr>
      </p:pic>
    </p:spTree>
    <p:extLst>
      <p:ext uri="{BB962C8B-B14F-4D97-AF65-F5344CB8AC3E}">
        <p14:creationId xmlns:p14="http://schemas.microsoft.com/office/powerpoint/2010/main" val="30109978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A99589-7AA9-BA22-5977-2B597A6F561C}"/>
            </a:ext>
          </a:extLst>
        </p:cNvPr>
        <p:cNvGrpSpPr/>
        <p:nvPr/>
      </p:nvGrpSpPr>
      <p:grpSpPr>
        <a:xfrm>
          <a:off x="0" y="0"/>
          <a:ext cx="0" cy="0"/>
          <a:chOff x="0" y="0"/>
          <a:chExt cx="0" cy="0"/>
        </a:xfrm>
      </p:grpSpPr>
      <p:grpSp>
        <p:nvGrpSpPr>
          <p:cNvPr id="6" name="Grupa 5">
            <a:extLst>
              <a:ext uri="{FF2B5EF4-FFF2-40B4-BE49-F238E27FC236}">
                <a16:creationId xmlns:a16="http://schemas.microsoft.com/office/drawing/2014/main" id="{F83434A4-A211-FDD5-66DC-8DCEA93F22FB}"/>
              </a:ext>
            </a:extLst>
          </p:cNvPr>
          <p:cNvGrpSpPr/>
          <p:nvPr/>
        </p:nvGrpSpPr>
        <p:grpSpPr>
          <a:xfrm>
            <a:off x="0" y="419558"/>
            <a:ext cx="6751057" cy="142043"/>
            <a:chOff x="-4028" y="438181"/>
            <a:chExt cx="6751057" cy="142043"/>
          </a:xfrm>
        </p:grpSpPr>
        <p:cxnSp>
          <p:nvCxnSpPr>
            <p:cNvPr id="7" name="Łącznik prosty 6">
              <a:extLst>
                <a:ext uri="{FF2B5EF4-FFF2-40B4-BE49-F238E27FC236}">
                  <a16:creationId xmlns:a16="http://schemas.microsoft.com/office/drawing/2014/main" id="{2386AF3A-1DA1-40F6-4297-DE20AEDAB98C}"/>
                </a:ext>
              </a:extLst>
            </p:cNvPr>
            <p:cNvCxnSpPr>
              <a:cxnSpLocks/>
            </p:cNvCxnSpPr>
            <p:nvPr/>
          </p:nvCxnSpPr>
          <p:spPr>
            <a:xfrm>
              <a:off x="-4028" y="506027"/>
              <a:ext cx="6751057" cy="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8" name="Łącznik prosty 7">
              <a:extLst>
                <a:ext uri="{FF2B5EF4-FFF2-40B4-BE49-F238E27FC236}">
                  <a16:creationId xmlns:a16="http://schemas.microsoft.com/office/drawing/2014/main" id="{6827E3AD-8556-5A66-AD40-15E2F6749C53}"/>
                </a:ext>
              </a:extLst>
            </p:cNvPr>
            <p:cNvCxnSpPr/>
            <p:nvPr/>
          </p:nvCxnSpPr>
          <p:spPr>
            <a:xfrm>
              <a:off x="6747029" y="438181"/>
              <a:ext cx="0" cy="142043"/>
            </a:xfrm>
            <a:prstGeom prst="line">
              <a:avLst/>
            </a:prstGeom>
            <a:ln w="19050">
              <a:solidFill>
                <a:srgbClr val="606060"/>
              </a:solidFill>
            </a:ln>
          </p:spPr>
          <p:style>
            <a:lnRef idx="1">
              <a:schemeClr val="dk1"/>
            </a:lnRef>
            <a:fillRef idx="0">
              <a:schemeClr val="dk1"/>
            </a:fillRef>
            <a:effectRef idx="0">
              <a:schemeClr val="dk1"/>
            </a:effectRef>
            <a:fontRef idx="minor">
              <a:schemeClr val="tx1"/>
            </a:fontRef>
          </p:style>
        </p:cxnSp>
      </p:grpSp>
      <p:sp>
        <p:nvSpPr>
          <p:cNvPr id="12" name="pole tekstowe 11">
            <a:extLst>
              <a:ext uri="{FF2B5EF4-FFF2-40B4-BE49-F238E27FC236}">
                <a16:creationId xmlns:a16="http://schemas.microsoft.com/office/drawing/2014/main" id="{DC7C4635-AA94-9186-E6A5-141B12D2947D}"/>
              </a:ext>
            </a:extLst>
          </p:cNvPr>
          <p:cNvSpPr txBox="1"/>
          <p:nvPr/>
        </p:nvSpPr>
        <p:spPr>
          <a:xfrm>
            <a:off x="1026088" y="1005840"/>
            <a:ext cx="5543549" cy="1354217"/>
          </a:xfrm>
          <a:prstGeom prst="rect">
            <a:avLst/>
          </a:prstGeom>
          <a:noFill/>
        </p:spPr>
        <p:txBody>
          <a:bodyPr wrap="square" rtlCol="0">
            <a:spAutoFit/>
          </a:bodyPr>
          <a:lstStyle/>
          <a:p>
            <a:r>
              <a:rPr lang="pl-PL" sz="4100" b="1" dirty="0">
                <a:solidFill>
                  <a:srgbClr val="263779"/>
                </a:solidFill>
                <a:latin typeface="Lato Black" panose="020F0502020204030203" pitchFamily="34" charset="0"/>
                <a:ea typeface="Lato Black" panose="020F0502020204030203" pitchFamily="34" charset="0"/>
                <a:cs typeface="Lato Black" panose="020F0502020204030203" pitchFamily="34" charset="0"/>
              </a:rPr>
              <a:t>Narzędzia pracy i technika wykonania</a:t>
            </a:r>
          </a:p>
        </p:txBody>
      </p:sp>
      <p:grpSp>
        <p:nvGrpSpPr>
          <p:cNvPr id="13" name="Grupa 12">
            <a:extLst>
              <a:ext uri="{FF2B5EF4-FFF2-40B4-BE49-F238E27FC236}">
                <a16:creationId xmlns:a16="http://schemas.microsoft.com/office/drawing/2014/main" id="{613AFD06-47A5-FCF9-B05C-66738D300D32}"/>
              </a:ext>
            </a:extLst>
          </p:cNvPr>
          <p:cNvGrpSpPr/>
          <p:nvPr/>
        </p:nvGrpSpPr>
        <p:grpSpPr>
          <a:xfrm rot="10800000">
            <a:off x="6760582" y="6296399"/>
            <a:ext cx="5431418" cy="142043"/>
            <a:chOff x="1315611" y="435006"/>
            <a:chExt cx="5431418" cy="142043"/>
          </a:xfrm>
        </p:grpSpPr>
        <p:cxnSp>
          <p:nvCxnSpPr>
            <p:cNvPr id="14" name="Łącznik prosty 13">
              <a:extLst>
                <a:ext uri="{FF2B5EF4-FFF2-40B4-BE49-F238E27FC236}">
                  <a16:creationId xmlns:a16="http://schemas.microsoft.com/office/drawing/2014/main" id="{EABB3298-496F-869D-E572-620187F8AAAA}"/>
                </a:ext>
              </a:extLst>
            </p:cNvPr>
            <p:cNvCxnSpPr>
              <a:cxnSpLocks/>
            </p:cNvCxnSpPr>
            <p:nvPr/>
          </p:nvCxnSpPr>
          <p:spPr>
            <a:xfrm rot="10800000" flipH="1">
              <a:off x="1315611" y="506027"/>
              <a:ext cx="5431417" cy="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15" name="Łącznik prosty 14">
              <a:extLst>
                <a:ext uri="{FF2B5EF4-FFF2-40B4-BE49-F238E27FC236}">
                  <a16:creationId xmlns:a16="http://schemas.microsoft.com/office/drawing/2014/main" id="{A49E7C9E-D4F7-BDEE-9F24-992FAD4AF4D1}"/>
                </a:ext>
              </a:extLst>
            </p:cNvPr>
            <p:cNvCxnSpPr/>
            <p:nvPr/>
          </p:nvCxnSpPr>
          <p:spPr>
            <a:xfrm>
              <a:off x="6747029" y="435006"/>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sp>
        <p:nvSpPr>
          <p:cNvPr id="21" name="pole tekstowe 20">
            <a:extLst>
              <a:ext uri="{FF2B5EF4-FFF2-40B4-BE49-F238E27FC236}">
                <a16:creationId xmlns:a16="http://schemas.microsoft.com/office/drawing/2014/main" id="{029660FD-A110-55DD-053B-E345F529C4A7}"/>
              </a:ext>
            </a:extLst>
          </p:cNvPr>
          <p:cNvSpPr txBox="1"/>
          <p:nvPr/>
        </p:nvSpPr>
        <p:spPr>
          <a:xfrm>
            <a:off x="6652134" y="3504391"/>
            <a:ext cx="4219957" cy="1477328"/>
          </a:xfrm>
          <a:prstGeom prst="rect">
            <a:avLst/>
          </a:prstGeom>
          <a:noFill/>
        </p:spPr>
        <p:txBody>
          <a:bodyPr wrap="square" rtlCol="0">
            <a:spAutoFit/>
          </a:bodyPr>
          <a:lstStyle/>
          <a:p>
            <a:pPr algn="just"/>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Do wycinania firanek używano także specjalnie do tego celu przygotowanych </a:t>
            </a: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metalowych sztancy</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(przypominających dzisiejsze foremki do wykrawania ciasteczek) osadzonych na drewnianym trzonku, w który uderzano młotkiem.</a:t>
            </a:r>
            <a:endParaRPr lang="pl-PL" dirty="0"/>
          </a:p>
        </p:txBody>
      </p:sp>
      <p:sp>
        <p:nvSpPr>
          <p:cNvPr id="23" name="pole tekstowe 22">
            <a:extLst>
              <a:ext uri="{FF2B5EF4-FFF2-40B4-BE49-F238E27FC236}">
                <a16:creationId xmlns:a16="http://schemas.microsoft.com/office/drawing/2014/main" id="{A604ABC1-D34D-9C24-8540-8147E223E11E}"/>
              </a:ext>
            </a:extLst>
          </p:cNvPr>
          <p:cNvSpPr txBox="1"/>
          <p:nvPr/>
        </p:nvSpPr>
        <p:spPr>
          <a:xfrm>
            <a:off x="6652134" y="2250743"/>
            <a:ext cx="4219957" cy="1102866"/>
          </a:xfrm>
          <a:prstGeom prst="rect">
            <a:avLst/>
          </a:prstGeom>
          <a:noFill/>
        </p:spPr>
        <p:txBody>
          <a:bodyPr wrap="square" rtlCol="0">
            <a:spAutoFit/>
          </a:bodyPr>
          <a:lstStyle/>
          <a:p>
            <a:pPr algn="just">
              <a:lnSpc>
                <a:spcPts val="1960"/>
              </a:lnSpc>
            </a:pP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Tradycyjnie wycinankę cięto bezpośrednio z poskładanego papieru, bez uprzedniego rysowania wzoru, nożycami do strzyżenia owiec lub ostrym nożem.</a:t>
            </a:r>
            <a:endParaRPr lang="pl-PL" dirty="0"/>
          </a:p>
        </p:txBody>
      </p:sp>
      <p:grpSp>
        <p:nvGrpSpPr>
          <p:cNvPr id="2" name="Grupa 1">
            <a:extLst>
              <a:ext uri="{FF2B5EF4-FFF2-40B4-BE49-F238E27FC236}">
                <a16:creationId xmlns:a16="http://schemas.microsoft.com/office/drawing/2014/main" id="{CB824093-061F-6720-2D07-D0779C169A2B}"/>
              </a:ext>
            </a:extLst>
          </p:cNvPr>
          <p:cNvGrpSpPr/>
          <p:nvPr/>
        </p:nvGrpSpPr>
        <p:grpSpPr>
          <a:xfrm>
            <a:off x="11084833" y="0"/>
            <a:ext cx="790916" cy="776133"/>
            <a:chOff x="11084833" y="0"/>
            <a:chExt cx="790916" cy="776133"/>
          </a:xfrm>
        </p:grpSpPr>
        <p:sp>
          <p:nvSpPr>
            <p:cNvPr id="11" name="Prostokąt 10">
              <a:extLst>
                <a:ext uri="{FF2B5EF4-FFF2-40B4-BE49-F238E27FC236}">
                  <a16:creationId xmlns:a16="http://schemas.microsoft.com/office/drawing/2014/main" id="{D6DB1DE7-39D2-890B-B1D2-7405CB4067E8}"/>
                </a:ext>
              </a:extLst>
            </p:cNvPr>
            <p:cNvSpPr/>
            <p:nvPr/>
          </p:nvSpPr>
          <p:spPr>
            <a:xfrm>
              <a:off x="11084833" y="0"/>
              <a:ext cx="790916" cy="776133"/>
            </a:xfrm>
            <a:prstGeom prst="rect">
              <a:avLst/>
            </a:prstGeom>
            <a:solidFill>
              <a:srgbClr val="C014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25" name="pole tekstowe 24">
              <a:extLst>
                <a:ext uri="{FF2B5EF4-FFF2-40B4-BE49-F238E27FC236}">
                  <a16:creationId xmlns:a16="http://schemas.microsoft.com/office/drawing/2014/main" id="{21D49B1E-882A-E140-AF72-3440E5D2C795}"/>
                </a:ext>
              </a:extLst>
            </p:cNvPr>
            <p:cNvSpPr txBox="1"/>
            <p:nvPr/>
          </p:nvSpPr>
          <p:spPr>
            <a:xfrm>
              <a:off x="11252378" y="157233"/>
              <a:ext cx="520563" cy="461665"/>
            </a:xfrm>
            <a:prstGeom prst="rect">
              <a:avLst/>
            </a:prstGeom>
            <a:noFill/>
          </p:spPr>
          <p:txBody>
            <a:bodyPr wrap="square" rtlCol="0">
              <a:spAutoFit/>
            </a:bodyPr>
            <a:lstStyle/>
            <a:p>
              <a:r>
                <a:rPr lang="pl-PL" sz="2400" dirty="0">
                  <a:solidFill>
                    <a:schemeClr val="bg1"/>
                  </a:solidFill>
                </a:rPr>
                <a:t>06</a:t>
              </a:r>
            </a:p>
          </p:txBody>
        </p:sp>
      </p:grpSp>
      <p:pic>
        <p:nvPicPr>
          <p:cNvPr id="4" name="Obraz 3">
            <a:extLst>
              <a:ext uri="{FF2B5EF4-FFF2-40B4-BE49-F238E27FC236}">
                <a16:creationId xmlns:a16="http://schemas.microsoft.com/office/drawing/2014/main" id="{9AD0639E-29DF-92F0-72C7-E7556BE9BFB4}"/>
              </a:ext>
            </a:extLst>
          </p:cNvPr>
          <p:cNvPicPr>
            <a:picLocks noChangeAspect="1"/>
          </p:cNvPicPr>
          <p:nvPr/>
        </p:nvPicPr>
        <p:blipFill>
          <a:blip r:embed="rId2"/>
          <a:srcRect/>
          <a:stretch/>
        </p:blipFill>
        <p:spPr>
          <a:xfrm>
            <a:off x="0" y="3651647"/>
            <a:ext cx="4223109" cy="3206354"/>
          </a:xfrm>
          <a:prstGeom prst="rect">
            <a:avLst/>
          </a:prstGeom>
        </p:spPr>
      </p:pic>
    </p:spTree>
    <p:extLst>
      <p:ext uri="{BB962C8B-B14F-4D97-AF65-F5344CB8AC3E}">
        <p14:creationId xmlns:p14="http://schemas.microsoft.com/office/powerpoint/2010/main" val="31873193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AA8BF9-1A2C-6F52-8C41-3BB47C84229E}"/>
            </a:ext>
          </a:extLst>
        </p:cNvPr>
        <p:cNvGrpSpPr/>
        <p:nvPr/>
      </p:nvGrpSpPr>
      <p:grpSpPr>
        <a:xfrm>
          <a:off x="0" y="0"/>
          <a:ext cx="0" cy="0"/>
          <a:chOff x="0" y="0"/>
          <a:chExt cx="0" cy="0"/>
        </a:xfrm>
      </p:grpSpPr>
      <p:grpSp>
        <p:nvGrpSpPr>
          <p:cNvPr id="7" name="Grupa 6">
            <a:extLst>
              <a:ext uri="{FF2B5EF4-FFF2-40B4-BE49-F238E27FC236}">
                <a16:creationId xmlns:a16="http://schemas.microsoft.com/office/drawing/2014/main" id="{4D5B78FE-C17E-661E-FFFF-829F8DE0E403}"/>
              </a:ext>
            </a:extLst>
          </p:cNvPr>
          <p:cNvGrpSpPr/>
          <p:nvPr/>
        </p:nvGrpSpPr>
        <p:grpSpPr>
          <a:xfrm>
            <a:off x="0" y="409037"/>
            <a:ext cx="3093457" cy="142043"/>
            <a:chOff x="3653572" y="438181"/>
            <a:chExt cx="3093457" cy="142043"/>
          </a:xfrm>
        </p:grpSpPr>
        <p:cxnSp>
          <p:nvCxnSpPr>
            <p:cNvPr id="8" name="Łącznik prosty 7">
              <a:extLst>
                <a:ext uri="{FF2B5EF4-FFF2-40B4-BE49-F238E27FC236}">
                  <a16:creationId xmlns:a16="http://schemas.microsoft.com/office/drawing/2014/main" id="{313130E7-6745-6702-DE98-AB92DBB7DE49}"/>
                </a:ext>
              </a:extLst>
            </p:cNvPr>
            <p:cNvCxnSpPr>
              <a:cxnSpLocks/>
            </p:cNvCxnSpPr>
            <p:nvPr/>
          </p:nvCxnSpPr>
          <p:spPr>
            <a:xfrm flipV="1">
              <a:off x="3653572" y="506027"/>
              <a:ext cx="3093457" cy="3175"/>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9" name="Łącznik prosty 8">
              <a:extLst>
                <a:ext uri="{FF2B5EF4-FFF2-40B4-BE49-F238E27FC236}">
                  <a16:creationId xmlns:a16="http://schemas.microsoft.com/office/drawing/2014/main" id="{23F4B5A8-B220-DB14-4A59-2950E94050E3}"/>
                </a:ext>
              </a:extLst>
            </p:cNvPr>
            <p:cNvCxnSpPr/>
            <p:nvPr/>
          </p:nvCxnSpPr>
          <p:spPr>
            <a:xfrm>
              <a:off x="6747029" y="438181"/>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grpSp>
        <p:nvGrpSpPr>
          <p:cNvPr id="11" name="Grupa 10">
            <a:extLst>
              <a:ext uri="{FF2B5EF4-FFF2-40B4-BE49-F238E27FC236}">
                <a16:creationId xmlns:a16="http://schemas.microsoft.com/office/drawing/2014/main" id="{7B277678-12DF-312C-B571-5D406F79ECF2}"/>
              </a:ext>
            </a:extLst>
          </p:cNvPr>
          <p:cNvGrpSpPr/>
          <p:nvPr/>
        </p:nvGrpSpPr>
        <p:grpSpPr>
          <a:xfrm rot="10800000">
            <a:off x="5679928" y="6288055"/>
            <a:ext cx="6512072" cy="142043"/>
            <a:chOff x="234957" y="435006"/>
            <a:chExt cx="6512072" cy="142043"/>
          </a:xfrm>
        </p:grpSpPr>
        <p:cxnSp>
          <p:nvCxnSpPr>
            <p:cNvPr id="12" name="Łącznik prosty 11">
              <a:extLst>
                <a:ext uri="{FF2B5EF4-FFF2-40B4-BE49-F238E27FC236}">
                  <a16:creationId xmlns:a16="http://schemas.microsoft.com/office/drawing/2014/main" id="{1E7F6A0D-7FB0-11CD-15C9-9ABF7D2B771C}"/>
                </a:ext>
              </a:extLst>
            </p:cNvPr>
            <p:cNvCxnSpPr>
              <a:cxnSpLocks/>
            </p:cNvCxnSpPr>
            <p:nvPr/>
          </p:nvCxnSpPr>
          <p:spPr>
            <a:xfrm rot="10800000" flipH="1" flipV="1">
              <a:off x="234957" y="483987"/>
              <a:ext cx="6512071" cy="2204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13" name="Łącznik prosty 12">
              <a:extLst>
                <a:ext uri="{FF2B5EF4-FFF2-40B4-BE49-F238E27FC236}">
                  <a16:creationId xmlns:a16="http://schemas.microsoft.com/office/drawing/2014/main" id="{944196A1-E5EA-2885-625B-91C9374A9CCA}"/>
                </a:ext>
              </a:extLst>
            </p:cNvPr>
            <p:cNvCxnSpPr/>
            <p:nvPr/>
          </p:nvCxnSpPr>
          <p:spPr>
            <a:xfrm>
              <a:off x="6747029" y="435006"/>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sp>
        <p:nvSpPr>
          <p:cNvPr id="14" name="pole tekstowe 13">
            <a:extLst>
              <a:ext uri="{FF2B5EF4-FFF2-40B4-BE49-F238E27FC236}">
                <a16:creationId xmlns:a16="http://schemas.microsoft.com/office/drawing/2014/main" id="{58162C31-2261-A427-F23A-733E3F6E0796}"/>
              </a:ext>
            </a:extLst>
          </p:cNvPr>
          <p:cNvSpPr txBox="1"/>
          <p:nvPr/>
        </p:nvSpPr>
        <p:spPr>
          <a:xfrm>
            <a:off x="430090" y="6128245"/>
            <a:ext cx="520563" cy="461665"/>
          </a:xfrm>
          <a:prstGeom prst="rect">
            <a:avLst/>
          </a:prstGeom>
          <a:noFill/>
        </p:spPr>
        <p:txBody>
          <a:bodyPr wrap="square" rtlCol="0">
            <a:spAutoFit/>
          </a:bodyPr>
          <a:lstStyle/>
          <a:p>
            <a:r>
              <a:rPr lang="pl-PL" sz="2400" dirty="0">
                <a:solidFill>
                  <a:schemeClr val="bg1"/>
                </a:solidFill>
              </a:rPr>
              <a:t>03</a:t>
            </a:r>
          </a:p>
        </p:txBody>
      </p:sp>
      <p:grpSp>
        <p:nvGrpSpPr>
          <p:cNvPr id="2" name="Grupa 1">
            <a:extLst>
              <a:ext uri="{FF2B5EF4-FFF2-40B4-BE49-F238E27FC236}">
                <a16:creationId xmlns:a16="http://schemas.microsoft.com/office/drawing/2014/main" id="{F926DAC5-C8EE-417C-EE10-13F86CEADD3F}"/>
              </a:ext>
            </a:extLst>
          </p:cNvPr>
          <p:cNvGrpSpPr/>
          <p:nvPr/>
        </p:nvGrpSpPr>
        <p:grpSpPr>
          <a:xfrm>
            <a:off x="950653" y="1252784"/>
            <a:ext cx="10171001" cy="4213900"/>
            <a:chOff x="949386" y="1009102"/>
            <a:chExt cx="10171001" cy="4213900"/>
          </a:xfrm>
        </p:grpSpPr>
        <p:sp>
          <p:nvSpPr>
            <p:cNvPr id="10" name="pole tekstowe 9">
              <a:extLst>
                <a:ext uri="{FF2B5EF4-FFF2-40B4-BE49-F238E27FC236}">
                  <a16:creationId xmlns:a16="http://schemas.microsoft.com/office/drawing/2014/main" id="{E6D84660-E836-2FF0-0738-E0E61C8146D9}"/>
                </a:ext>
              </a:extLst>
            </p:cNvPr>
            <p:cNvSpPr txBox="1"/>
            <p:nvPr/>
          </p:nvSpPr>
          <p:spPr>
            <a:xfrm>
              <a:off x="1009462" y="1009102"/>
              <a:ext cx="5543549" cy="1354217"/>
            </a:xfrm>
            <a:prstGeom prst="rect">
              <a:avLst/>
            </a:prstGeom>
            <a:noFill/>
          </p:spPr>
          <p:txBody>
            <a:bodyPr wrap="square" rtlCol="0">
              <a:spAutoFit/>
            </a:bodyPr>
            <a:lstStyle/>
            <a:p>
              <a:r>
                <a:rPr lang="pl-PL" sz="4100" b="1" dirty="0">
                  <a:solidFill>
                    <a:srgbClr val="263779"/>
                  </a:solidFill>
                  <a:latin typeface="Lato Black" panose="020F0502020204030203" pitchFamily="34" charset="0"/>
                  <a:ea typeface="Lato Black" panose="020F0502020204030203" pitchFamily="34" charset="0"/>
                  <a:cs typeface="Lato Black" panose="020F0502020204030203" pitchFamily="34" charset="0"/>
                </a:rPr>
                <a:t>Główne motywy i symbolika</a:t>
              </a:r>
            </a:p>
          </p:txBody>
        </p:sp>
        <p:sp>
          <p:nvSpPr>
            <p:cNvPr id="17" name="pole tekstowe 16">
              <a:extLst>
                <a:ext uri="{FF2B5EF4-FFF2-40B4-BE49-F238E27FC236}">
                  <a16:creationId xmlns:a16="http://schemas.microsoft.com/office/drawing/2014/main" id="{816C78A3-4460-87CF-EE0A-780BA77C1B7B}"/>
                </a:ext>
              </a:extLst>
            </p:cNvPr>
            <p:cNvSpPr txBox="1"/>
            <p:nvPr/>
          </p:nvSpPr>
          <p:spPr>
            <a:xfrm>
              <a:off x="949386" y="3425074"/>
              <a:ext cx="10171001" cy="1797928"/>
            </a:xfrm>
            <a:prstGeom prst="rect">
              <a:avLst/>
            </a:prstGeom>
            <a:noFill/>
          </p:spPr>
          <p:txBody>
            <a:bodyPr wrap="square" rtlCol="0">
              <a:spAutoFit/>
            </a:bodyPr>
            <a:lstStyle/>
            <a:p>
              <a:pPr algn="just">
                <a:lnSpc>
                  <a:spcPts val="1860"/>
                </a:lnSpc>
              </a:pP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Do ulubionych i najczęściej wycinanych przedstawień należały drzewka życia, postacie kobiece symbolizujące pramatkę Ziemię oraz koguty – ptaki o niezwykłej mocy kreacyjnej i płodności, a także chroniące przed dostępem „złego”.</a:t>
              </a:r>
            </a:p>
            <a:p>
              <a:pPr algn="just">
                <a:lnSpc>
                  <a:spcPts val="1860"/>
                </a:lnSpc>
              </a:pPr>
              <a:endParaRPr lang="pl-PL" sz="1500" dirty="0">
                <a:solidFill>
                  <a:srgbClr val="263779"/>
                </a:solidFill>
                <a:latin typeface="Lato" panose="020F0502020204030203" pitchFamily="34" charset="0"/>
                <a:ea typeface="Lato" panose="020F0502020204030203" pitchFamily="34" charset="0"/>
                <a:cs typeface="Lato" panose="020F0502020204030203" pitchFamily="34" charset="0"/>
              </a:endParaRPr>
            </a:p>
            <a:p>
              <a:pPr algn="just">
                <a:lnSpc>
                  <a:spcPts val="1860"/>
                </a:lnSpc>
              </a:pP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Drzewko życia</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symbolizujące siłę, płodność, odrodzenie i związek z naturą, popularne było w różnych regionach Polski choć rozmaicie je nazywano (</a:t>
              </a: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leluja</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 Kurpie z Puszczy Zielonej, </a:t>
              </a:r>
              <a:r>
                <a:rPr lang="pl-PL" sz="1500" b="1" dirty="0" err="1">
                  <a:solidFill>
                    <a:srgbClr val="263779"/>
                  </a:solidFill>
                  <a:latin typeface="Lato" panose="020F0502020204030203" pitchFamily="34" charset="0"/>
                  <a:ea typeface="Lato" panose="020F0502020204030203" pitchFamily="34" charset="0"/>
                  <a:cs typeface="Lato" panose="020F0502020204030203" pitchFamily="34" charset="0"/>
                </a:rPr>
                <a:t>zielko</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 Kurpie z Puszczy Białej, </a:t>
              </a: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rózga</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 Rawskie i Opoczyńskie, </a:t>
              </a: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cebula</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 Wolborskie, </a:t>
              </a:r>
              <a:r>
                <a:rPr lang="pl-PL" sz="1500" b="1" dirty="0" err="1">
                  <a:solidFill>
                    <a:srgbClr val="263779"/>
                  </a:solidFill>
                  <a:latin typeface="Lato" panose="020F0502020204030203" pitchFamily="34" charset="0"/>
                  <a:ea typeface="Lato" panose="020F0502020204030203" pitchFamily="34" charset="0"/>
                  <a:cs typeface="Lato" panose="020F0502020204030203" pitchFamily="34" charset="0"/>
                </a:rPr>
                <a:t>wirzba</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 Sieradzkie). </a:t>
              </a:r>
            </a:p>
            <a:p>
              <a:pPr algn="just">
                <a:lnSpc>
                  <a:spcPts val="1860"/>
                </a:lnSpc>
              </a:pPr>
              <a:endParaRPr lang="pl-PL" dirty="0">
                <a:solidFill>
                  <a:srgbClr val="263779"/>
                </a:solidFill>
              </a:endParaRPr>
            </a:p>
          </p:txBody>
        </p:sp>
      </p:grpSp>
      <p:grpSp>
        <p:nvGrpSpPr>
          <p:cNvPr id="15" name="Grupa 14">
            <a:extLst>
              <a:ext uri="{FF2B5EF4-FFF2-40B4-BE49-F238E27FC236}">
                <a16:creationId xmlns:a16="http://schemas.microsoft.com/office/drawing/2014/main" id="{B03E1FD7-32F4-CE31-DF68-032E4DD19926}"/>
              </a:ext>
            </a:extLst>
          </p:cNvPr>
          <p:cNvGrpSpPr/>
          <p:nvPr/>
        </p:nvGrpSpPr>
        <p:grpSpPr>
          <a:xfrm>
            <a:off x="218546" y="6081867"/>
            <a:ext cx="790916" cy="776133"/>
            <a:chOff x="11084833" y="0"/>
            <a:chExt cx="790916" cy="776133"/>
          </a:xfrm>
        </p:grpSpPr>
        <p:sp>
          <p:nvSpPr>
            <p:cNvPr id="16" name="Prostokąt 15">
              <a:extLst>
                <a:ext uri="{FF2B5EF4-FFF2-40B4-BE49-F238E27FC236}">
                  <a16:creationId xmlns:a16="http://schemas.microsoft.com/office/drawing/2014/main" id="{927C3C3A-746D-F4C9-C21B-E16F6742D080}"/>
                </a:ext>
              </a:extLst>
            </p:cNvPr>
            <p:cNvSpPr/>
            <p:nvPr/>
          </p:nvSpPr>
          <p:spPr>
            <a:xfrm>
              <a:off x="11084833" y="0"/>
              <a:ext cx="790916" cy="776133"/>
            </a:xfrm>
            <a:prstGeom prst="rect">
              <a:avLst/>
            </a:prstGeom>
            <a:solidFill>
              <a:srgbClr val="C014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8" name="pole tekstowe 17">
              <a:extLst>
                <a:ext uri="{FF2B5EF4-FFF2-40B4-BE49-F238E27FC236}">
                  <a16:creationId xmlns:a16="http://schemas.microsoft.com/office/drawing/2014/main" id="{D1913A00-2BAD-31DA-E1D1-39904A61B032}"/>
                </a:ext>
              </a:extLst>
            </p:cNvPr>
            <p:cNvSpPr txBox="1"/>
            <p:nvPr/>
          </p:nvSpPr>
          <p:spPr>
            <a:xfrm>
              <a:off x="11252378" y="157233"/>
              <a:ext cx="520563" cy="461665"/>
            </a:xfrm>
            <a:prstGeom prst="rect">
              <a:avLst/>
            </a:prstGeom>
            <a:noFill/>
          </p:spPr>
          <p:txBody>
            <a:bodyPr wrap="square" rtlCol="0">
              <a:spAutoFit/>
            </a:bodyPr>
            <a:lstStyle/>
            <a:p>
              <a:r>
                <a:rPr lang="pl-PL" sz="2400" dirty="0">
                  <a:solidFill>
                    <a:schemeClr val="bg1"/>
                  </a:solidFill>
                </a:rPr>
                <a:t>07</a:t>
              </a:r>
            </a:p>
          </p:txBody>
        </p:sp>
      </p:grpSp>
      <p:pic>
        <p:nvPicPr>
          <p:cNvPr id="6" name="Obraz 5">
            <a:extLst>
              <a:ext uri="{FF2B5EF4-FFF2-40B4-BE49-F238E27FC236}">
                <a16:creationId xmlns:a16="http://schemas.microsoft.com/office/drawing/2014/main" id="{9370161E-A3FF-A937-C228-589DC0A8D662}"/>
              </a:ext>
            </a:extLst>
          </p:cNvPr>
          <p:cNvPicPr>
            <a:picLocks noChangeAspect="1"/>
          </p:cNvPicPr>
          <p:nvPr/>
        </p:nvPicPr>
        <p:blipFill>
          <a:blip r:embed="rId2"/>
          <a:srcRect/>
          <a:stretch/>
        </p:blipFill>
        <p:spPr>
          <a:xfrm>
            <a:off x="9098545" y="7819"/>
            <a:ext cx="3093454" cy="2470580"/>
          </a:xfrm>
          <a:prstGeom prst="rect">
            <a:avLst/>
          </a:prstGeom>
        </p:spPr>
      </p:pic>
    </p:spTree>
    <p:extLst>
      <p:ext uri="{BB962C8B-B14F-4D97-AF65-F5344CB8AC3E}">
        <p14:creationId xmlns:p14="http://schemas.microsoft.com/office/powerpoint/2010/main" val="25670307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0230F2-9320-20CD-E331-73A7882F5F57}"/>
            </a:ext>
          </a:extLst>
        </p:cNvPr>
        <p:cNvGrpSpPr/>
        <p:nvPr/>
      </p:nvGrpSpPr>
      <p:grpSpPr>
        <a:xfrm>
          <a:off x="0" y="0"/>
          <a:ext cx="0" cy="0"/>
          <a:chOff x="0" y="0"/>
          <a:chExt cx="0" cy="0"/>
        </a:xfrm>
      </p:grpSpPr>
      <p:grpSp>
        <p:nvGrpSpPr>
          <p:cNvPr id="6" name="Grupa 5">
            <a:extLst>
              <a:ext uri="{FF2B5EF4-FFF2-40B4-BE49-F238E27FC236}">
                <a16:creationId xmlns:a16="http://schemas.microsoft.com/office/drawing/2014/main" id="{F3F15628-F6CC-68AC-1921-0235B787E5F2}"/>
              </a:ext>
            </a:extLst>
          </p:cNvPr>
          <p:cNvGrpSpPr/>
          <p:nvPr/>
        </p:nvGrpSpPr>
        <p:grpSpPr>
          <a:xfrm>
            <a:off x="0" y="419558"/>
            <a:ext cx="6751057" cy="142043"/>
            <a:chOff x="-4028" y="438181"/>
            <a:chExt cx="6751057" cy="142043"/>
          </a:xfrm>
        </p:grpSpPr>
        <p:cxnSp>
          <p:nvCxnSpPr>
            <p:cNvPr id="7" name="Łącznik prosty 6">
              <a:extLst>
                <a:ext uri="{FF2B5EF4-FFF2-40B4-BE49-F238E27FC236}">
                  <a16:creationId xmlns:a16="http://schemas.microsoft.com/office/drawing/2014/main" id="{EC65520D-01F2-6FB6-7F56-433007DBD5E7}"/>
                </a:ext>
              </a:extLst>
            </p:cNvPr>
            <p:cNvCxnSpPr>
              <a:cxnSpLocks/>
            </p:cNvCxnSpPr>
            <p:nvPr/>
          </p:nvCxnSpPr>
          <p:spPr>
            <a:xfrm>
              <a:off x="-4028" y="506027"/>
              <a:ext cx="6751057" cy="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8" name="Łącznik prosty 7">
              <a:extLst>
                <a:ext uri="{FF2B5EF4-FFF2-40B4-BE49-F238E27FC236}">
                  <a16:creationId xmlns:a16="http://schemas.microsoft.com/office/drawing/2014/main" id="{D96AA5A4-DBCA-4FD7-91B9-4D3199373D9C}"/>
                </a:ext>
              </a:extLst>
            </p:cNvPr>
            <p:cNvCxnSpPr/>
            <p:nvPr/>
          </p:nvCxnSpPr>
          <p:spPr>
            <a:xfrm>
              <a:off x="6747029" y="438181"/>
              <a:ext cx="0" cy="142043"/>
            </a:xfrm>
            <a:prstGeom prst="line">
              <a:avLst/>
            </a:prstGeom>
            <a:ln w="19050">
              <a:solidFill>
                <a:srgbClr val="606060"/>
              </a:solidFill>
            </a:ln>
          </p:spPr>
          <p:style>
            <a:lnRef idx="1">
              <a:schemeClr val="dk1"/>
            </a:lnRef>
            <a:fillRef idx="0">
              <a:schemeClr val="dk1"/>
            </a:fillRef>
            <a:effectRef idx="0">
              <a:schemeClr val="dk1"/>
            </a:effectRef>
            <a:fontRef idx="minor">
              <a:schemeClr val="tx1"/>
            </a:fontRef>
          </p:style>
        </p:cxnSp>
      </p:grpSp>
      <p:sp>
        <p:nvSpPr>
          <p:cNvPr id="12" name="pole tekstowe 11">
            <a:extLst>
              <a:ext uri="{FF2B5EF4-FFF2-40B4-BE49-F238E27FC236}">
                <a16:creationId xmlns:a16="http://schemas.microsoft.com/office/drawing/2014/main" id="{BAE5BE85-2953-A2BF-FA1C-ADA23425BE8E}"/>
              </a:ext>
            </a:extLst>
          </p:cNvPr>
          <p:cNvSpPr txBox="1"/>
          <p:nvPr/>
        </p:nvSpPr>
        <p:spPr>
          <a:xfrm>
            <a:off x="1026088" y="1005840"/>
            <a:ext cx="5543549" cy="1354217"/>
          </a:xfrm>
          <a:prstGeom prst="rect">
            <a:avLst/>
          </a:prstGeom>
          <a:noFill/>
        </p:spPr>
        <p:txBody>
          <a:bodyPr wrap="square" rtlCol="0">
            <a:spAutoFit/>
          </a:bodyPr>
          <a:lstStyle/>
          <a:p>
            <a:r>
              <a:rPr lang="pl-PL" sz="4100" b="1" dirty="0">
                <a:solidFill>
                  <a:srgbClr val="263779"/>
                </a:solidFill>
                <a:latin typeface="Lato Black" panose="020F0502020204030203" pitchFamily="34" charset="0"/>
                <a:ea typeface="Lato Black" panose="020F0502020204030203" pitchFamily="34" charset="0"/>
                <a:cs typeface="Lato Black" panose="020F0502020204030203" pitchFamily="34" charset="0"/>
              </a:rPr>
              <a:t>Charakterystyka Drzewka Życia</a:t>
            </a:r>
          </a:p>
        </p:txBody>
      </p:sp>
      <p:grpSp>
        <p:nvGrpSpPr>
          <p:cNvPr id="13" name="Grupa 12">
            <a:extLst>
              <a:ext uri="{FF2B5EF4-FFF2-40B4-BE49-F238E27FC236}">
                <a16:creationId xmlns:a16="http://schemas.microsoft.com/office/drawing/2014/main" id="{E645E8C7-8927-B72B-C550-65126CAC2DB3}"/>
              </a:ext>
            </a:extLst>
          </p:cNvPr>
          <p:cNvGrpSpPr/>
          <p:nvPr/>
        </p:nvGrpSpPr>
        <p:grpSpPr>
          <a:xfrm rot="10800000">
            <a:off x="6760582" y="6296399"/>
            <a:ext cx="5431418" cy="142043"/>
            <a:chOff x="1315611" y="435006"/>
            <a:chExt cx="5431418" cy="142043"/>
          </a:xfrm>
        </p:grpSpPr>
        <p:cxnSp>
          <p:nvCxnSpPr>
            <p:cNvPr id="14" name="Łącznik prosty 13">
              <a:extLst>
                <a:ext uri="{FF2B5EF4-FFF2-40B4-BE49-F238E27FC236}">
                  <a16:creationId xmlns:a16="http://schemas.microsoft.com/office/drawing/2014/main" id="{919A6BC6-722A-A3C4-95F9-B36E9248AA61}"/>
                </a:ext>
              </a:extLst>
            </p:cNvPr>
            <p:cNvCxnSpPr>
              <a:cxnSpLocks/>
            </p:cNvCxnSpPr>
            <p:nvPr/>
          </p:nvCxnSpPr>
          <p:spPr>
            <a:xfrm rot="10800000" flipH="1">
              <a:off x="1315611" y="506027"/>
              <a:ext cx="5431417" cy="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15" name="Łącznik prosty 14">
              <a:extLst>
                <a:ext uri="{FF2B5EF4-FFF2-40B4-BE49-F238E27FC236}">
                  <a16:creationId xmlns:a16="http://schemas.microsoft.com/office/drawing/2014/main" id="{66AF4C7B-EB82-37D0-776B-DE0C38A12443}"/>
                </a:ext>
              </a:extLst>
            </p:cNvPr>
            <p:cNvCxnSpPr/>
            <p:nvPr/>
          </p:nvCxnSpPr>
          <p:spPr>
            <a:xfrm>
              <a:off x="6747029" y="435006"/>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sp>
        <p:nvSpPr>
          <p:cNvPr id="21" name="pole tekstowe 20">
            <a:extLst>
              <a:ext uri="{FF2B5EF4-FFF2-40B4-BE49-F238E27FC236}">
                <a16:creationId xmlns:a16="http://schemas.microsoft.com/office/drawing/2014/main" id="{F304756F-C976-F00D-387A-E7B8C5C53546}"/>
              </a:ext>
            </a:extLst>
          </p:cNvPr>
          <p:cNvSpPr txBox="1"/>
          <p:nvPr/>
        </p:nvSpPr>
        <p:spPr>
          <a:xfrm>
            <a:off x="6652134" y="3707280"/>
            <a:ext cx="4219957" cy="1708160"/>
          </a:xfrm>
          <a:prstGeom prst="rect">
            <a:avLst/>
          </a:prstGeom>
          <a:noFill/>
        </p:spPr>
        <p:txBody>
          <a:bodyPr wrap="square" rtlCol="0">
            <a:spAutoFit/>
          </a:bodyPr>
          <a:lstStyle/>
          <a:p>
            <a:pPr algn="just"/>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Zawsze pojawia się </a:t>
            </a: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motyw roślinny </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(mniej lub bardziej stylizowany), drzewko jest wyraźnie osadzone (w donicy, na łączce…), bardzo często na gałęziach lub pod drzewkiem pojawiają się </a:t>
            </a: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ptaki</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 symbolizujące łączność ziemi z niebem. Zazwyczaj drzewka życia były i są jednokolorowe.</a:t>
            </a:r>
            <a:endParaRPr lang="pl-PL" dirty="0"/>
          </a:p>
        </p:txBody>
      </p:sp>
      <p:sp>
        <p:nvSpPr>
          <p:cNvPr id="23" name="pole tekstowe 22">
            <a:extLst>
              <a:ext uri="{FF2B5EF4-FFF2-40B4-BE49-F238E27FC236}">
                <a16:creationId xmlns:a16="http://schemas.microsoft.com/office/drawing/2014/main" id="{F6B05FDC-93C6-AFFB-E158-4231930F716D}"/>
              </a:ext>
            </a:extLst>
          </p:cNvPr>
          <p:cNvSpPr txBox="1"/>
          <p:nvPr/>
        </p:nvSpPr>
        <p:spPr>
          <a:xfrm>
            <a:off x="6652134" y="2533392"/>
            <a:ext cx="4219957" cy="1102866"/>
          </a:xfrm>
          <a:prstGeom prst="rect">
            <a:avLst/>
          </a:prstGeom>
          <a:noFill/>
        </p:spPr>
        <p:txBody>
          <a:bodyPr wrap="square" rtlCol="0">
            <a:spAutoFit/>
          </a:bodyPr>
          <a:lstStyle/>
          <a:p>
            <a:pPr algn="just">
              <a:lnSpc>
                <a:spcPts val="1960"/>
              </a:lnSpc>
            </a:pP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Każdy z tych regionów ma własny styl - niemniej jednak wszystkie drzewka mają cechy wspólne: symetrię, równowagę, kompozycję, rytm.</a:t>
            </a:r>
            <a:endParaRPr lang="pl-PL" dirty="0"/>
          </a:p>
        </p:txBody>
      </p:sp>
      <p:grpSp>
        <p:nvGrpSpPr>
          <p:cNvPr id="2" name="Grupa 1">
            <a:extLst>
              <a:ext uri="{FF2B5EF4-FFF2-40B4-BE49-F238E27FC236}">
                <a16:creationId xmlns:a16="http://schemas.microsoft.com/office/drawing/2014/main" id="{810C3840-D670-8933-5ECE-3A7ECDC65A70}"/>
              </a:ext>
            </a:extLst>
          </p:cNvPr>
          <p:cNvGrpSpPr/>
          <p:nvPr/>
        </p:nvGrpSpPr>
        <p:grpSpPr>
          <a:xfrm>
            <a:off x="11084833" y="0"/>
            <a:ext cx="790916" cy="776133"/>
            <a:chOff x="11084833" y="0"/>
            <a:chExt cx="790916" cy="776133"/>
          </a:xfrm>
        </p:grpSpPr>
        <p:sp>
          <p:nvSpPr>
            <p:cNvPr id="11" name="Prostokąt 10">
              <a:extLst>
                <a:ext uri="{FF2B5EF4-FFF2-40B4-BE49-F238E27FC236}">
                  <a16:creationId xmlns:a16="http://schemas.microsoft.com/office/drawing/2014/main" id="{D3062E41-FB7A-0B0A-DAF4-FD36C2C308E8}"/>
                </a:ext>
              </a:extLst>
            </p:cNvPr>
            <p:cNvSpPr/>
            <p:nvPr/>
          </p:nvSpPr>
          <p:spPr>
            <a:xfrm>
              <a:off x="11084833" y="0"/>
              <a:ext cx="790916" cy="776133"/>
            </a:xfrm>
            <a:prstGeom prst="rect">
              <a:avLst/>
            </a:prstGeom>
            <a:solidFill>
              <a:srgbClr val="C014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25" name="pole tekstowe 24">
              <a:extLst>
                <a:ext uri="{FF2B5EF4-FFF2-40B4-BE49-F238E27FC236}">
                  <a16:creationId xmlns:a16="http://schemas.microsoft.com/office/drawing/2014/main" id="{5F01949A-FE1E-806F-264F-BB65B7DE4635}"/>
                </a:ext>
              </a:extLst>
            </p:cNvPr>
            <p:cNvSpPr txBox="1"/>
            <p:nvPr/>
          </p:nvSpPr>
          <p:spPr>
            <a:xfrm>
              <a:off x="11252378" y="157233"/>
              <a:ext cx="520563" cy="461665"/>
            </a:xfrm>
            <a:prstGeom prst="rect">
              <a:avLst/>
            </a:prstGeom>
            <a:noFill/>
          </p:spPr>
          <p:txBody>
            <a:bodyPr wrap="square" rtlCol="0">
              <a:spAutoFit/>
            </a:bodyPr>
            <a:lstStyle/>
            <a:p>
              <a:r>
                <a:rPr lang="pl-PL" sz="2400" dirty="0">
                  <a:solidFill>
                    <a:schemeClr val="bg1"/>
                  </a:solidFill>
                </a:rPr>
                <a:t>08</a:t>
              </a:r>
            </a:p>
          </p:txBody>
        </p:sp>
      </p:grpSp>
      <p:pic>
        <p:nvPicPr>
          <p:cNvPr id="4" name="Obraz 3">
            <a:extLst>
              <a:ext uri="{FF2B5EF4-FFF2-40B4-BE49-F238E27FC236}">
                <a16:creationId xmlns:a16="http://schemas.microsoft.com/office/drawing/2014/main" id="{3D24E618-EBF1-EDC7-3707-E11A0D22590A}"/>
              </a:ext>
            </a:extLst>
          </p:cNvPr>
          <p:cNvPicPr>
            <a:picLocks noChangeAspect="1"/>
          </p:cNvPicPr>
          <p:nvPr/>
        </p:nvPicPr>
        <p:blipFill>
          <a:blip r:embed="rId2"/>
          <a:srcRect/>
          <a:stretch/>
        </p:blipFill>
        <p:spPr>
          <a:xfrm>
            <a:off x="0" y="3651647"/>
            <a:ext cx="5008277" cy="3206354"/>
          </a:xfrm>
          <a:prstGeom prst="rect">
            <a:avLst/>
          </a:prstGeom>
        </p:spPr>
      </p:pic>
    </p:spTree>
    <p:extLst>
      <p:ext uri="{BB962C8B-B14F-4D97-AF65-F5344CB8AC3E}">
        <p14:creationId xmlns:p14="http://schemas.microsoft.com/office/powerpoint/2010/main" val="381723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54FB56-7C8C-7D7A-B90B-4BD984634628}"/>
            </a:ext>
          </a:extLst>
        </p:cNvPr>
        <p:cNvGrpSpPr/>
        <p:nvPr/>
      </p:nvGrpSpPr>
      <p:grpSpPr>
        <a:xfrm>
          <a:off x="0" y="0"/>
          <a:ext cx="0" cy="0"/>
          <a:chOff x="0" y="0"/>
          <a:chExt cx="0" cy="0"/>
        </a:xfrm>
      </p:grpSpPr>
      <p:grpSp>
        <p:nvGrpSpPr>
          <p:cNvPr id="7" name="Grupa 6">
            <a:extLst>
              <a:ext uri="{FF2B5EF4-FFF2-40B4-BE49-F238E27FC236}">
                <a16:creationId xmlns:a16="http://schemas.microsoft.com/office/drawing/2014/main" id="{B7A49D44-7494-5613-3ED8-189E64067F72}"/>
              </a:ext>
            </a:extLst>
          </p:cNvPr>
          <p:cNvGrpSpPr/>
          <p:nvPr/>
        </p:nvGrpSpPr>
        <p:grpSpPr>
          <a:xfrm>
            <a:off x="0" y="409037"/>
            <a:ext cx="3093457" cy="142043"/>
            <a:chOff x="3653572" y="438181"/>
            <a:chExt cx="3093457" cy="142043"/>
          </a:xfrm>
        </p:grpSpPr>
        <p:cxnSp>
          <p:nvCxnSpPr>
            <p:cNvPr id="8" name="Łącznik prosty 7">
              <a:extLst>
                <a:ext uri="{FF2B5EF4-FFF2-40B4-BE49-F238E27FC236}">
                  <a16:creationId xmlns:a16="http://schemas.microsoft.com/office/drawing/2014/main" id="{5E134F1B-4CC3-260C-0F96-3EB15F9F33B6}"/>
                </a:ext>
              </a:extLst>
            </p:cNvPr>
            <p:cNvCxnSpPr>
              <a:cxnSpLocks/>
            </p:cNvCxnSpPr>
            <p:nvPr/>
          </p:nvCxnSpPr>
          <p:spPr>
            <a:xfrm flipV="1">
              <a:off x="3653572" y="506027"/>
              <a:ext cx="3093457" cy="3175"/>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9" name="Łącznik prosty 8">
              <a:extLst>
                <a:ext uri="{FF2B5EF4-FFF2-40B4-BE49-F238E27FC236}">
                  <a16:creationId xmlns:a16="http://schemas.microsoft.com/office/drawing/2014/main" id="{D68A6DB4-05C8-9F9D-D972-5F0F8AE3A122}"/>
                </a:ext>
              </a:extLst>
            </p:cNvPr>
            <p:cNvCxnSpPr/>
            <p:nvPr/>
          </p:nvCxnSpPr>
          <p:spPr>
            <a:xfrm>
              <a:off x="6747029" y="438181"/>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grpSp>
        <p:nvGrpSpPr>
          <p:cNvPr id="11" name="Grupa 10">
            <a:extLst>
              <a:ext uri="{FF2B5EF4-FFF2-40B4-BE49-F238E27FC236}">
                <a16:creationId xmlns:a16="http://schemas.microsoft.com/office/drawing/2014/main" id="{A157FD4F-5A21-8A76-4411-7CE14D6A2039}"/>
              </a:ext>
            </a:extLst>
          </p:cNvPr>
          <p:cNvGrpSpPr/>
          <p:nvPr/>
        </p:nvGrpSpPr>
        <p:grpSpPr>
          <a:xfrm rot="10800000">
            <a:off x="5679928" y="6288055"/>
            <a:ext cx="6512072" cy="142043"/>
            <a:chOff x="234957" y="435006"/>
            <a:chExt cx="6512072" cy="142043"/>
          </a:xfrm>
        </p:grpSpPr>
        <p:cxnSp>
          <p:nvCxnSpPr>
            <p:cNvPr id="12" name="Łącznik prosty 11">
              <a:extLst>
                <a:ext uri="{FF2B5EF4-FFF2-40B4-BE49-F238E27FC236}">
                  <a16:creationId xmlns:a16="http://schemas.microsoft.com/office/drawing/2014/main" id="{3DC1B8A4-4AEC-E17F-78C8-5EA72FF91AC1}"/>
                </a:ext>
              </a:extLst>
            </p:cNvPr>
            <p:cNvCxnSpPr>
              <a:cxnSpLocks/>
            </p:cNvCxnSpPr>
            <p:nvPr/>
          </p:nvCxnSpPr>
          <p:spPr>
            <a:xfrm rot="10800000" flipH="1" flipV="1">
              <a:off x="234957" y="483987"/>
              <a:ext cx="6512071" cy="2204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13" name="Łącznik prosty 12">
              <a:extLst>
                <a:ext uri="{FF2B5EF4-FFF2-40B4-BE49-F238E27FC236}">
                  <a16:creationId xmlns:a16="http://schemas.microsoft.com/office/drawing/2014/main" id="{7872FF8B-CB01-FE10-F4D7-5F413E924ED1}"/>
                </a:ext>
              </a:extLst>
            </p:cNvPr>
            <p:cNvCxnSpPr/>
            <p:nvPr/>
          </p:nvCxnSpPr>
          <p:spPr>
            <a:xfrm>
              <a:off x="6747029" y="435006"/>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sp>
        <p:nvSpPr>
          <p:cNvPr id="14" name="pole tekstowe 13">
            <a:extLst>
              <a:ext uri="{FF2B5EF4-FFF2-40B4-BE49-F238E27FC236}">
                <a16:creationId xmlns:a16="http://schemas.microsoft.com/office/drawing/2014/main" id="{87A5FCE2-F7E9-91B4-C877-0B520A2E9150}"/>
              </a:ext>
            </a:extLst>
          </p:cNvPr>
          <p:cNvSpPr txBox="1"/>
          <p:nvPr/>
        </p:nvSpPr>
        <p:spPr>
          <a:xfrm>
            <a:off x="430090" y="6128245"/>
            <a:ext cx="520563" cy="461665"/>
          </a:xfrm>
          <a:prstGeom prst="rect">
            <a:avLst/>
          </a:prstGeom>
          <a:noFill/>
        </p:spPr>
        <p:txBody>
          <a:bodyPr wrap="square" rtlCol="0">
            <a:spAutoFit/>
          </a:bodyPr>
          <a:lstStyle/>
          <a:p>
            <a:r>
              <a:rPr lang="pl-PL" sz="2400" dirty="0">
                <a:solidFill>
                  <a:schemeClr val="bg1"/>
                </a:solidFill>
              </a:rPr>
              <a:t>03</a:t>
            </a:r>
          </a:p>
        </p:txBody>
      </p:sp>
      <p:grpSp>
        <p:nvGrpSpPr>
          <p:cNvPr id="2" name="Grupa 1">
            <a:extLst>
              <a:ext uri="{FF2B5EF4-FFF2-40B4-BE49-F238E27FC236}">
                <a16:creationId xmlns:a16="http://schemas.microsoft.com/office/drawing/2014/main" id="{B9D8E3D0-5CB3-7153-F564-655FCAAD695F}"/>
              </a:ext>
            </a:extLst>
          </p:cNvPr>
          <p:cNvGrpSpPr/>
          <p:nvPr/>
        </p:nvGrpSpPr>
        <p:grpSpPr>
          <a:xfrm>
            <a:off x="1010729" y="1252784"/>
            <a:ext cx="10198004" cy="4539419"/>
            <a:chOff x="1009462" y="1009102"/>
            <a:chExt cx="10198004" cy="4539419"/>
          </a:xfrm>
        </p:grpSpPr>
        <p:sp>
          <p:nvSpPr>
            <p:cNvPr id="10" name="pole tekstowe 9">
              <a:extLst>
                <a:ext uri="{FF2B5EF4-FFF2-40B4-BE49-F238E27FC236}">
                  <a16:creationId xmlns:a16="http://schemas.microsoft.com/office/drawing/2014/main" id="{69E16121-FA73-35AB-CC2C-2C8109BC4124}"/>
                </a:ext>
              </a:extLst>
            </p:cNvPr>
            <p:cNvSpPr txBox="1"/>
            <p:nvPr/>
          </p:nvSpPr>
          <p:spPr>
            <a:xfrm>
              <a:off x="1009462" y="1009102"/>
              <a:ext cx="5543549" cy="1354217"/>
            </a:xfrm>
            <a:prstGeom prst="rect">
              <a:avLst/>
            </a:prstGeom>
            <a:noFill/>
          </p:spPr>
          <p:txBody>
            <a:bodyPr wrap="square" rtlCol="0">
              <a:spAutoFit/>
            </a:bodyPr>
            <a:lstStyle/>
            <a:p>
              <a:r>
                <a:rPr lang="pl-PL" sz="4100" b="1" dirty="0">
                  <a:solidFill>
                    <a:srgbClr val="263779"/>
                  </a:solidFill>
                  <a:latin typeface="Lato Black" panose="020F0502020204030203" pitchFamily="34" charset="0"/>
                  <a:ea typeface="Lato Black" panose="020F0502020204030203" pitchFamily="34" charset="0"/>
                  <a:cs typeface="Lato Black" panose="020F0502020204030203" pitchFamily="34" charset="0"/>
                </a:rPr>
                <a:t>Ośrodki regionalne: Kurpie</a:t>
              </a:r>
            </a:p>
          </p:txBody>
        </p:sp>
        <p:sp>
          <p:nvSpPr>
            <p:cNvPr id="17" name="pole tekstowe 16">
              <a:extLst>
                <a:ext uri="{FF2B5EF4-FFF2-40B4-BE49-F238E27FC236}">
                  <a16:creationId xmlns:a16="http://schemas.microsoft.com/office/drawing/2014/main" id="{ACFE5DF8-59EC-D4F7-9636-89065378022A}"/>
                </a:ext>
              </a:extLst>
            </p:cNvPr>
            <p:cNvSpPr txBox="1"/>
            <p:nvPr/>
          </p:nvSpPr>
          <p:spPr>
            <a:xfrm>
              <a:off x="1009462" y="2788150"/>
              <a:ext cx="10198004" cy="2760371"/>
            </a:xfrm>
            <a:prstGeom prst="rect">
              <a:avLst/>
            </a:prstGeom>
            <a:noFill/>
          </p:spPr>
          <p:txBody>
            <a:bodyPr wrap="square" rtlCol="0">
              <a:spAutoFit/>
            </a:bodyPr>
            <a:lstStyle/>
            <a:p>
              <a:pPr algn="just">
                <a:lnSpc>
                  <a:spcPts val="1860"/>
                </a:lnSpc>
              </a:pP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Wycinanki pojawiły się w rożnych regionach Polski niemal równocześnie. W niektórych tradycja wycinankarska przetrwała do dziś, w innych jest rzadziej praktykowana lub wręcz zapomniana. Ze względu na charakterystyczne techniki cięcia, kolorystykę i formy wyróżnia się kilka ośrodków tego działu sztuki ludowej.</a:t>
              </a:r>
            </a:p>
            <a:p>
              <a:pPr algn="just">
                <a:lnSpc>
                  <a:spcPts val="1860"/>
                </a:lnSpc>
              </a:pPr>
              <a:endParaRPr lang="pl-PL" sz="1500" dirty="0">
                <a:solidFill>
                  <a:srgbClr val="263779"/>
                </a:solidFill>
                <a:latin typeface="Lato" panose="020F0502020204030203" pitchFamily="34" charset="0"/>
                <a:ea typeface="Lato" panose="020F0502020204030203" pitchFamily="34" charset="0"/>
                <a:cs typeface="Lato" panose="020F0502020204030203" pitchFamily="34" charset="0"/>
              </a:endParaRPr>
            </a:p>
            <a:p>
              <a:pPr algn="just">
                <a:lnSpc>
                  <a:spcPts val="1860"/>
                </a:lnSpc>
              </a:pP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W </a:t>
              </a: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wycinankach kurpiowskich </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dominuje linia cięcia nad barwą. Są one albo grubo cięte z przewagą wzorów geometrycznych, z siatką o romboidalnych i trójkątnych oczkach albo drobno cięte, z przewagą ornamentów roślinnych, zwierzęcych i antropomorficznych. Spotkamy tu: </a:t>
              </a: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leluje</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 jednoosiowe, w wazonach lub z inną podstawą, </a:t>
              </a: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gwiazdy</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 formy koliste oraz wycinanki asymetryczne przedstawiające zwierzęta oraz ludzi, </a:t>
              </a: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lasy</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 dość duże prostokątne wycinanki symetryczne, w których w trzech poziomych pasach pojawiają się rośliny i zwierzęta, </a:t>
              </a: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wstęgi</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 kilkukolorowe wycinanki zbudowane z kółka czyli gwiazdy i dwóch szerokich pasków z ornamentami, </a:t>
              </a:r>
              <a:r>
                <a:rPr lang="pl-PL" sz="1500" b="1" dirty="0" err="1">
                  <a:solidFill>
                    <a:srgbClr val="263779"/>
                  </a:solidFill>
                  <a:latin typeface="Lato" panose="020F0502020204030203" pitchFamily="34" charset="0"/>
                  <a:ea typeface="Lato" panose="020F0502020204030203" pitchFamily="34" charset="0"/>
                  <a:cs typeface="Lato" panose="020F0502020204030203" pitchFamily="34" charset="0"/>
                </a:rPr>
                <a:t>zielka</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 drzewka życia, dwubarwne, o abstrakcyjnych promieniście ułożonych wzorach.</a:t>
              </a:r>
              <a:endParaRPr lang="pl-PL" dirty="0">
                <a:solidFill>
                  <a:srgbClr val="263779"/>
                </a:solidFill>
              </a:endParaRPr>
            </a:p>
          </p:txBody>
        </p:sp>
      </p:grpSp>
      <p:grpSp>
        <p:nvGrpSpPr>
          <p:cNvPr id="15" name="Grupa 14">
            <a:extLst>
              <a:ext uri="{FF2B5EF4-FFF2-40B4-BE49-F238E27FC236}">
                <a16:creationId xmlns:a16="http://schemas.microsoft.com/office/drawing/2014/main" id="{27FB9D89-6678-FF6F-9079-38A4ECE99489}"/>
              </a:ext>
            </a:extLst>
          </p:cNvPr>
          <p:cNvGrpSpPr/>
          <p:nvPr/>
        </p:nvGrpSpPr>
        <p:grpSpPr>
          <a:xfrm>
            <a:off x="218546" y="6081867"/>
            <a:ext cx="790916" cy="776133"/>
            <a:chOff x="11084833" y="0"/>
            <a:chExt cx="790916" cy="776133"/>
          </a:xfrm>
        </p:grpSpPr>
        <p:sp>
          <p:nvSpPr>
            <p:cNvPr id="16" name="Prostokąt 15">
              <a:extLst>
                <a:ext uri="{FF2B5EF4-FFF2-40B4-BE49-F238E27FC236}">
                  <a16:creationId xmlns:a16="http://schemas.microsoft.com/office/drawing/2014/main" id="{9645D427-779F-196B-92C5-E8782F2DC1E2}"/>
                </a:ext>
              </a:extLst>
            </p:cNvPr>
            <p:cNvSpPr/>
            <p:nvPr/>
          </p:nvSpPr>
          <p:spPr>
            <a:xfrm>
              <a:off x="11084833" y="0"/>
              <a:ext cx="790916" cy="776133"/>
            </a:xfrm>
            <a:prstGeom prst="rect">
              <a:avLst/>
            </a:prstGeom>
            <a:solidFill>
              <a:srgbClr val="C014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8" name="pole tekstowe 17">
              <a:extLst>
                <a:ext uri="{FF2B5EF4-FFF2-40B4-BE49-F238E27FC236}">
                  <a16:creationId xmlns:a16="http://schemas.microsoft.com/office/drawing/2014/main" id="{C946F09E-4A88-98C5-1BAA-430E14DAE9BC}"/>
                </a:ext>
              </a:extLst>
            </p:cNvPr>
            <p:cNvSpPr txBox="1"/>
            <p:nvPr/>
          </p:nvSpPr>
          <p:spPr>
            <a:xfrm>
              <a:off x="11252378" y="157233"/>
              <a:ext cx="520563" cy="461665"/>
            </a:xfrm>
            <a:prstGeom prst="rect">
              <a:avLst/>
            </a:prstGeom>
            <a:noFill/>
          </p:spPr>
          <p:txBody>
            <a:bodyPr wrap="square" rtlCol="0">
              <a:spAutoFit/>
            </a:bodyPr>
            <a:lstStyle/>
            <a:p>
              <a:r>
                <a:rPr lang="pl-PL" sz="2400" dirty="0">
                  <a:solidFill>
                    <a:schemeClr val="bg1"/>
                  </a:solidFill>
                </a:rPr>
                <a:t>09</a:t>
              </a:r>
            </a:p>
          </p:txBody>
        </p:sp>
      </p:grpSp>
      <p:pic>
        <p:nvPicPr>
          <p:cNvPr id="6" name="Obraz 5">
            <a:extLst>
              <a:ext uri="{FF2B5EF4-FFF2-40B4-BE49-F238E27FC236}">
                <a16:creationId xmlns:a16="http://schemas.microsoft.com/office/drawing/2014/main" id="{89CAF11B-3573-ABD0-6C2D-A34AED5BD8A7}"/>
              </a:ext>
            </a:extLst>
          </p:cNvPr>
          <p:cNvPicPr>
            <a:picLocks noChangeAspect="1"/>
          </p:cNvPicPr>
          <p:nvPr/>
        </p:nvPicPr>
        <p:blipFill>
          <a:blip r:embed="rId2"/>
          <a:srcRect/>
          <a:stretch/>
        </p:blipFill>
        <p:spPr>
          <a:xfrm>
            <a:off x="9548036" y="7819"/>
            <a:ext cx="2643963" cy="2470580"/>
          </a:xfrm>
          <a:prstGeom prst="rect">
            <a:avLst/>
          </a:prstGeom>
        </p:spPr>
      </p:pic>
    </p:spTree>
    <p:extLst>
      <p:ext uri="{BB962C8B-B14F-4D97-AF65-F5344CB8AC3E}">
        <p14:creationId xmlns:p14="http://schemas.microsoft.com/office/powerpoint/2010/main" val="17035618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FA05AA-63C5-4C68-1FCD-AD877AD5FD45}"/>
            </a:ext>
          </a:extLst>
        </p:cNvPr>
        <p:cNvGrpSpPr/>
        <p:nvPr/>
      </p:nvGrpSpPr>
      <p:grpSpPr>
        <a:xfrm>
          <a:off x="0" y="0"/>
          <a:ext cx="0" cy="0"/>
          <a:chOff x="0" y="0"/>
          <a:chExt cx="0" cy="0"/>
        </a:xfrm>
      </p:grpSpPr>
      <p:grpSp>
        <p:nvGrpSpPr>
          <p:cNvPr id="6" name="Grupa 5">
            <a:extLst>
              <a:ext uri="{FF2B5EF4-FFF2-40B4-BE49-F238E27FC236}">
                <a16:creationId xmlns:a16="http://schemas.microsoft.com/office/drawing/2014/main" id="{9FE80DEA-F458-FCE9-D224-99AA22F833B7}"/>
              </a:ext>
            </a:extLst>
          </p:cNvPr>
          <p:cNvGrpSpPr/>
          <p:nvPr/>
        </p:nvGrpSpPr>
        <p:grpSpPr>
          <a:xfrm>
            <a:off x="0" y="419558"/>
            <a:ext cx="6751057" cy="142043"/>
            <a:chOff x="-4028" y="438181"/>
            <a:chExt cx="6751057" cy="142043"/>
          </a:xfrm>
        </p:grpSpPr>
        <p:cxnSp>
          <p:nvCxnSpPr>
            <p:cNvPr id="7" name="Łącznik prosty 6">
              <a:extLst>
                <a:ext uri="{FF2B5EF4-FFF2-40B4-BE49-F238E27FC236}">
                  <a16:creationId xmlns:a16="http://schemas.microsoft.com/office/drawing/2014/main" id="{9C8EBA1D-C5B2-7F9F-004F-41046939DC97}"/>
                </a:ext>
              </a:extLst>
            </p:cNvPr>
            <p:cNvCxnSpPr>
              <a:cxnSpLocks/>
            </p:cNvCxnSpPr>
            <p:nvPr/>
          </p:nvCxnSpPr>
          <p:spPr>
            <a:xfrm>
              <a:off x="-4028" y="506027"/>
              <a:ext cx="6751057" cy="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8" name="Łącznik prosty 7">
              <a:extLst>
                <a:ext uri="{FF2B5EF4-FFF2-40B4-BE49-F238E27FC236}">
                  <a16:creationId xmlns:a16="http://schemas.microsoft.com/office/drawing/2014/main" id="{5E9D0EC2-9E31-47BD-E2C8-F94EB4A407E7}"/>
                </a:ext>
              </a:extLst>
            </p:cNvPr>
            <p:cNvCxnSpPr/>
            <p:nvPr/>
          </p:nvCxnSpPr>
          <p:spPr>
            <a:xfrm>
              <a:off x="6747029" y="438181"/>
              <a:ext cx="0" cy="142043"/>
            </a:xfrm>
            <a:prstGeom prst="line">
              <a:avLst/>
            </a:prstGeom>
            <a:ln w="19050">
              <a:solidFill>
                <a:srgbClr val="606060"/>
              </a:solidFill>
            </a:ln>
          </p:spPr>
          <p:style>
            <a:lnRef idx="1">
              <a:schemeClr val="dk1"/>
            </a:lnRef>
            <a:fillRef idx="0">
              <a:schemeClr val="dk1"/>
            </a:fillRef>
            <a:effectRef idx="0">
              <a:schemeClr val="dk1"/>
            </a:effectRef>
            <a:fontRef idx="minor">
              <a:schemeClr val="tx1"/>
            </a:fontRef>
          </p:style>
        </p:cxnSp>
      </p:grpSp>
      <p:sp>
        <p:nvSpPr>
          <p:cNvPr id="12" name="pole tekstowe 11">
            <a:extLst>
              <a:ext uri="{FF2B5EF4-FFF2-40B4-BE49-F238E27FC236}">
                <a16:creationId xmlns:a16="http://schemas.microsoft.com/office/drawing/2014/main" id="{B985ED7C-27FB-2C3B-3A50-6AD6802FC812}"/>
              </a:ext>
            </a:extLst>
          </p:cNvPr>
          <p:cNvSpPr txBox="1"/>
          <p:nvPr/>
        </p:nvSpPr>
        <p:spPr>
          <a:xfrm>
            <a:off x="1026088" y="1005840"/>
            <a:ext cx="5543549" cy="1985159"/>
          </a:xfrm>
          <a:prstGeom prst="rect">
            <a:avLst/>
          </a:prstGeom>
          <a:noFill/>
        </p:spPr>
        <p:txBody>
          <a:bodyPr wrap="square" rtlCol="0">
            <a:spAutoFit/>
          </a:bodyPr>
          <a:lstStyle/>
          <a:p>
            <a:r>
              <a:rPr lang="pl-PL" sz="4100" b="1" dirty="0">
                <a:solidFill>
                  <a:srgbClr val="263779"/>
                </a:solidFill>
                <a:latin typeface="Lato Black" panose="020F0502020204030203" pitchFamily="34" charset="0"/>
                <a:ea typeface="Lato Black" panose="020F0502020204030203" pitchFamily="34" charset="0"/>
                <a:cs typeface="Lato Black" panose="020F0502020204030203" pitchFamily="34" charset="0"/>
              </a:rPr>
              <a:t>Ośrodki regionalne: Lubelszczyzna i Łowickie</a:t>
            </a:r>
          </a:p>
        </p:txBody>
      </p:sp>
      <p:grpSp>
        <p:nvGrpSpPr>
          <p:cNvPr id="13" name="Grupa 12">
            <a:extLst>
              <a:ext uri="{FF2B5EF4-FFF2-40B4-BE49-F238E27FC236}">
                <a16:creationId xmlns:a16="http://schemas.microsoft.com/office/drawing/2014/main" id="{549511B3-D1AF-9A98-1F29-AA113DD8D9F5}"/>
              </a:ext>
            </a:extLst>
          </p:cNvPr>
          <p:cNvGrpSpPr/>
          <p:nvPr/>
        </p:nvGrpSpPr>
        <p:grpSpPr>
          <a:xfrm rot="10800000">
            <a:off x="6760582" y="6296399"/>
            <a:ext cx="5431418" cy="142043"/>
            <a:chOff x="1315611" y="435006"/>
            <a:chExt cx="5431418" cy="142043"/>
          </a:xfrm>
        </p:grpSpPr>
        <p:cxnSp>
          <p:nvCxnSpPr>
            <p:cNvPr id="14" name="Łącznik prosty 13">
              <a:extLst>
                <a:ext uri="{FF2B5EF4-FFF2-40B4-BE49-F238E27FC236}">
                  <a16:creationId xmlns:a16="http://schemas.microsoft.com/office/drawing/2014/main" id="{2BF4AA9A-2A5F-812E-066F-E63AA0C4B93E}"/>
                </a:ext>
              </a:extLst>
            </p:cNvPr>
            <p:cNvCxnSpPr>
              <a:cxnSpLocks/>
            </p:cNvCxnSpPr>
            <p:nvPr/>
          </p:nvCxnSpPr>
          <p:spPr>
            <a:xfrm rot="10800000" flipH="1">
              <a:off x="1315611" y="506027"/>
              <a:ext cx="5431417" cy="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15" name="Łącznik prosty 14">
              <a:extLst>
                <a:ext uri="{FF2B5EF4-FFF2-40B4-BE49-F238E27FC236}">
                  <a16:creationId xmlns:a16="http://schemas.microsoft.com/office/drawing/2014/main" id="{DD32B0E4-28D0-07C3-C6F0-B09E41F2E403}"/>
                </a:ext>
              </a:extLst>
            </p:cNvPr>
            <p:cNvCxnSpPr/>
            <p:nvPr/>
          </p:nvCxnSpPr>
          <p:spPr>
            <a:xfrm>
              <a:off x="6747029" y="435006"/>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sp>
        <p:nvSpPr>
          <p:cNvPr id="21" name="pole tekstowe 20">
            <a:extLst>
              <a:ext uri="{FF2B5EF4-FFF2-40B4-BE49-F238E27FC236}">
                <a16:creationId xmlns:a16="http://schemas.microsoft.com/office/drawing/2014/main" id="{D55E9ED4-FFFD-DB56-468A-B3E2FAD226A9}"/>
              </a:ext>
            </a:extLst>
          </p:cNvPr>
          <p:cNvSpPr txBox="1"/>
          <p:nvPr/>
        </p:nvSpPr>
        <p:spPr>
          <a:xfrm>
            <a:off x="6569637" y="3824721"/>
            <a:ext cx="5431415" cy="2400657"/>
          </a:xfrm>
          <a:prstGeom prst="rect">
            <a:avLst/>
          </a:prstGeom>
          <a:noFill/>
        </p:spPr>
        <p:txBody>
          <a:bodyPr wrap="square" rtlCol="0">
            <a:spAutoFit/>
          </a:bodyPr>
          <a:lstStyle/>
          <a:p>
            <a:pPr algn="just"/>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Łowickie</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wielobarwne wyklejanki to pracochłonne dekoracje wykonane z wycinanych stopniowo coraz mniejszych elementów przyklejanych warstwowo na papierowy podkład. Znane są jako: </a:t>
            </a:r>
            <a:r>
              <a:rPr lang="pl-PL" sz="1500" b="1" dirty="0" err="1">
                <a:solidFill>
                  <a:srgbClr val="263779"/>
                </a:solidFill>
                <a:latin typeface="Lato" panose="020F0502020204030203" pitchFamily="34" charset="0"/>
                <a:ea typeface="Lato" panose="020F0502020204030203" pitchFamily="34" charset="0"/>
                <a:cs typeface="Lato" panose="020F0502020204030203" pitchFamily="34" charset="0"/>
              </a:rPr>
              <a:t>gwiozdy</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 symetryczne, budowane na planie koła, z motywami kwiatowymi i bardzo często z kogutem, </a:t>
            </a:r>
            <a:r>
              <a:rPr lang="pl-PL" sz="1500" b="1" dirty="0" err="1">
                <a:solidFill>
                  <a:srgbClr val="263779"/>
                </a:solidFill>
                <a:latin typeface="Lato" panose="020F0502020204030203" pitchFamily="34" charset="0"/>
                <a:ea typeface="Lato" panose="020F0502020204030203" pitchFamily="34" charset="0"/>
                <a:cs typeface="Lato" panose="020F0502020204030203" pitchFamily="34" charset="0"/>
              </a:rPr>
              <a:t>tasiomki</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 wykonane na dwóch identycznych papierowych wstęgach sklejonych rąbkiem u góry w kształt litery V, </a:t>
            </a:r>
            <a:r>
              <a:rPr lang="pl-PL" sz="1500" b="1" dirty="0" err="1">
                <a:solidFill>
                  <a:srgbClr val="263779"/>
                </a:solidFill>
                <a:latin typeface="Lato" panose="020F0502020204030203" pitchFamily="34" charset="0"/>
                <a:ea typeface="Lato" panose="020F0502020204030203" pitchFamily="34" charset="0"/>
                <a:cs typeface="Lato" panose="020F0502020204030203" pitchFamily="34" charset="0"/>
              </a:rPr>
              <a:t>kodry</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 (około 1 m długości, szerokość zależna od miejsca, w którym miały być naklejone) kompozycje kwiatowe bądź scenki rodzajowe.</a:t>
            </a:r>
            <a:endParaRPr lang="pl-PL" dirty="0"/>
          </a:p>
        </p:txBody>
      </p:sp>
      <p:sp>
        <p:nvSpPr>
          <p:cNvPr id="23" name="pole tekstowe 22">
            <a:extLst>
              <a:ext uri="{FF2B5EF4-FFF2-40B4-BE49-F238E27FC236}">
                <a16:creationId xmlns:a16="http://schemas.microsoft.com/office/drawing/2014/main" id="{AD54389A-A120-EC83-9631-72515673F3D6}"/>
              </a:ext>
            </a:extLst>
          </p:cNvPr>
          <p:cNvSpPr txBox="1"/>
          <p:nvPr/>
        </p:nvSpPr>
        <p:spPr>
          <a:xfrm>
            <a:off x="6569638" y="1810371"/>
            <a:ext cx="5306112" cy="1872307"/>
          </a:xfrm>
          <a:prstGeom prst="rect">
            <a:avLst/>
          </a:prstGeom>
          <a:noFill/>
        </p:spPr>
        <p:txBody>
          <a:bodyPr wrap="square" rtlCol="0">
            <a:spAutoFit/>
          </a:bodyPr>
          <a:lstStyle/>
          <a:p>
            <a:pPr algn="just">
              <a:lnSpc>
                <a:spcPts val="1960"/>
              </a:lnSpc>
            </a:pP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Lubelszczyzna</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stworzyła typ wycinanki charakteryzujący się prostotą, o nieskomplikowanych motywach dekoracyjnych, jednokolorowe. Są to: </a:t>
            </a: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pasy</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 wstęgi o długości 15 do 35 centymetrów z powtarzających się rytmicznie motywów, </a:t>
            </a: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kompozycje wieloosiowe </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o kształcie koła, kwadratu, wieloboku, </a:t>
            </a: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gwiazdy</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 o układzie symetryczno-centralnym z ażurem najczęściej geometrycznym.</a:t>
            </a:r>
            <a:endParaRPr lang="pl-PL" dirty="0"/>
          </a:p>
        </p:txBody>
      </p:sp>
      <p:grpSp>
        <p:nvGrpSpPr>
          <p:cNvPr id="2" name="Grupa 1">
            <a:extLst>
              <a:ext uri="{FF2B5EF4-FFF2-40B4-BE49-F238E27FC236}">
                <a16:creationId xmlns:a16="http://schemas.microsoft.com/office/drawing/2014/main" id="{C6D8FE84-965B-8148-8136-41ECB9D0FDE0}"/>
              </a:ext>
            </a:extLst>
          </p:cNvPr>
          <p:cNvGrpSpPr/>
          <p:nvPr/>
        </p:nvGrpSpPr>
        <p:grpSpPr>
          <a:xfrm>
            <a:off x="11084833" y="0"/>
            <a:ext cx="790916" cy="776133"/>
            <a:chOff x="11084833" y="0"/>
            <a:chExt cx="790916" cy="776133"/>
          </a:xfrm>
        </p:grpSpPr>
        <p:sp>
          <p:nvSpPr>
            <p:cNvPr id="11" name="Prostokąt 10">
              <a:extLst>
                <a:ext uri="{FF2B5EF4-FFF2-40B4-BE49-F238E27FC236}">
                  <a16:creationId xmlns:a16="http://schemas.microsoft.com/office/drawing/2014/main" id="{5B1762AB-4DE7-F602-AB67-A16AB3A6BDE3}"/>
                </a:ext>
              </a:extLst>
            </p:cNvPr>
            <p:cNvSpPr/>
            <p:nvPr/>
          </p:nvSpPr>
          <p:spPr>
            <a:xfrm>
              <a:off x="11084833" y="0"/>
              <a:ext cx="790916" cy="776133"/>
            </a:xfrm>
            <a:prstGeom prst="rect">
              <a:avLst/>
            </a:prstGeom>
            <a:solidFill>
              <a:srgbClr val="C014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25" name="pole tekstowe 24">
              <a:extLst>
                <a:ext uri="{FF2B5EF4-FFF2-40B4-BE49-F238E27FC236}">
                  <a16:creationId xmlns:a16="http://schemas.microsoft.com/office/drawing/2014/main" id="{0FBE34CC-D552-AEC8-AF95-88C0CA61EBC1}"/>
                </a:ext>
              </a:extLst>
            </p:cNvPr>
            <p:cNvSpPr txBox="1"/>
            <p:nvPr/>
          </p:nvSpPr>
          <p:spPr>
            <a:xfrm>
              <a:off x="11252378" y="157233"/>
              <a:ext cx="520563" cy="461665"/>
            </a:xfrm>
            <a:prstGeom prst="rect">
              <a:avLst/>
            </a:prstGeom>
            <a:noFill/>
          </p:spPr>
          <p:txBody>
            <a:bodyPr wrap="square" rtlCol="0">
              <a:spAutoFit/>
            </a:bodyPr>
            <a:lstStyle/>
            <a:p>
              <a:r>
                <a:rPr lang="pl-PL" sz="2400" dirty="0">
                  <a:solidFill>
                    <a:schemeClr val="bg1"/>
                  </a:solidFill>
                </a:rPr>
                <a:t>10</a:t>
              </a:r>
            </a:p>
          </p:txBody>
        </p:sp>
      </p:grpSp>
      <p:pic>
        <p:nvPicPr>
          <p:cNvPr id="4" name="Obraz 3">
            <a:extLst>
              <a:ext uri="{FF2B5EF4-FFF2-40B4-BE49-F238E27FC236}">
                <a16:creationId xmlns:a16="http://schemas.microsoft.com/office/drawing/2014/main" id="{CB274870-25D3-0224-F02F-E1DDC4582634}"/>
              </a:ext>
            </a:extLst>
          </p:cNvPr>
          <p:cNvPicPr>
            <a:picLocks noChangeAspect="1"/>
          </p:cNvPicPr>
          <p:nvPr/>
        </p:nvPicPr>
        <p:blipFill>
          <a:blip r:embed="rId2"/>
          <a:srcRect/>
          <a:stretch/>
        </p:blipFill>
        <p:spPr>
          <a:xfrm>
            <a:off x="0" y="3651647"/>
            <a:ext cx="4985881" cy="3206354"/>
          </a:xfrm>
          <a:prstGeom prst="rect">
            <a:avLst/>
          </a:prstGeom>
        </p:spPr>
      </p:pic>
    </p:spTree>
    <p:extLst>
      <p:ext uri="{BB962C8B-B14F-4D97-AF65-F5344CB8AC3E}">
        <p14:creationId xmlns:p14="http://schemas.microsoft.com/office/powerpoint/2010/main" val="32613616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9D6869-761C-F61F-7FDC-61B07271F810}"/>
            </a:ext>
          </a:extLst>
        </p:cNvPr>
        <p:cNvGrpSpPr/>
        <p:nvPr/>
      </p:nvGrpSpPr>
      <p:grpSpPr>
        <a:xfrm>
          <a:off x="0" y="0"/>
          <a:ext cx="0" cy="0"/>
          <a:chOff x="0" y="0"/>
          <a:chExt cx="0" cy="0"/>
        </a:xfrm>
      </p:grpSpPr>
      <p:grpSp>
        <p:nvGrpSpPr>
          <p:cNvPr id="7" name="Grupa 6">
            <a:extLst>
              <a:ext uri="{FF2B5EF4-FFF2-40B4-BE49-F238E27FC236}">
                <a16:creationId xmlns:a16="http://schemas.microsoft.com/office/drawing/2014/main" id="{A6CB3342-674C-D2C7-B884-B9AA82353A77}"/>
              </a:ext>
            </a:extLst>
          </p:cNvPr>
          <p:cNvGrpSpPr/>
          <p:nvPr/>
        </p:nvGrpSpPr>
        <p:grpSpPr>
          <a:xfrm>
            <a:off x="0" y="409037"/>
            <a:ext cx="3093457" cy="142043"/>
            <a:chOff x="3653572" y="438181"/>
            <a:chExt cx="3093457" cy="142043"/>
          </a:xfrm>
        </p:grpSpPr>
        <p:cxnSp>
          <p:nvCxnSpPr>
            <p:cNvPr id="8" name="Łącznik prosty 7">
              <a:extLst>
                <a:ext uri="{FF2B5EF4-FFF2-40B4-BE49-F238E27FC236}">
                  <a16:creationId xmlns:a16="http://schemas.microsoft.com/office/drawing/2014/main" id="{34908C35-AA18-2837-9089-4BC7936946FD}"/>
                </a:ext>
              </a:extLst>
            </p:cNvPr>
            <p:cNvCxnSpPr>
              <a:cxnSpLocks/>
            </p:cNvCxnSpPr>
            <p:nvPr/>
          </p:nvCxnSpPr>
          <p:spPr>
            <a:xfrm flipV="1">
              <a:off x="3653572" y="506027"/>
              <a:ext cx="3093457" cy="3175"/>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9" name="Łącznik prosty 8">
              <a:extLst>
                <a:ext uri="{FF2B5EF4-FFF2-40B4-BE49-F238E27FC236}">
                  <a16:creationId xmlns:a16="http://schemas.microsoft.com/office/drawing/2014/main" id="{431160AB-778F-4E42-7F67-34ABDB44FFCC}"/>
                </a:ext>
              </a:extLst>
            </p:cNvPr>
            <p:cNvCxnSpPr/>
            <p:nvPr/>
          </p:nvCxnSpPr>
          <p:spPr>
            <a:xfrm>
              <a:off x="6747029" y="438181"/>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grpSp>
        <p:nvGrpSpPr>
          <p:cNvPr id="11" name="Grupa 10">
            <a:extLst>
              <a:ext uri="{FF2B5EF4-FFF2-40B4-BE49-F238E27FC236}">
                <a16:creationId xmlns:a16="http://schemas.microsoft.com/office/drawing/2014/main" id="{C2947FAC-A01C-E04F-B515-1458113AEE48}"/>
              </a:ext>
            </a:extLst>
          </p:cNvPr>
          <p:cNvGrpSpPr/>
          <p:nvPr/>
        </p:nvGrpSpPr>
        <p:grpSpPr>
          <a:xfrm rot="10800000">
            <a:off x="5679928" y="6288055"/>
            <a:ext cx="6512072" cy="142043"/>
            <a:chOff x="234957" y="435006"/>
            <a:chExt cx="6512072" cy="142043"/>
          </a:xfrm>
        </p:grpSpPr>
        <p:cxnSp>
          <p:nvCxnSpPr>
            <p:cNvPr id="12" name="Łącznik prosty 11">
              <a:extLst>
                <a:ext uri="{FF2B5EF4-FFF2-40B4-BE49-F238E27FC236}">
                  <a16:creationId xmlns:a16="http://schemas.microsoft.com/office/drawing/2014/main" id="{46FFF461-6DFC-8FF9-7F55-B9A0455FE423}"/>
                </a:ext>
              </a:extLst>
            </p:cNvPr>
            <p:cNvCxnSpPr>
              <a:cxnSpLocks/>
            </p:cNvCxnSpPr>
            <p:nvPr/>
          </p:nvCxnSpPr>
          <p:spPr>
            <a:xfrm rot="10800000" flipH="1" flipV="1">
              <a:off x="234957" y="483987"/>
              <a:ext cx="6512071" cy="2204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13" name="Łącznik prosty 12">
              <a:extLst>
                <a:ext uri="{FF2B5EF4-FFF2-40B4-BE49-F238E27FC236}">
                  <a16:creationId xmlns:a16="http://schemas.microsoft.com/office/drawing/2014/main" id="{C90E63D1-3758-E084-23BE-9F09037B133A}"/>
                </a:ext>
              </a:extLst>
            </p:cNvPr>
            <p:cNvCxnSpPr/>
            <p:nvPr/>
          </p:nvCxnSpPr>
          <p:spPr>
            <a:xfrm>
              <a:off x="6747029" y="435006"/>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sp>
        <p:nvSpPr>
          <p:cNvPr id="14" name="pole tekstowe 13">
            <a:extLst>
              <a:ext uri="{FF2B5EF4-FFF2-40B4-BE49-F238E27FC236}">
                <a16:creationId xmlns:a16="http://schemas.microsoft.com/office/drawing/2014/main" id="{619FA6D1-4B5B-709A-7384-C90D94C83366}"/>
              </a:ext>
            </a:extLst>
          </p:cNvPr>
          <p:cNvSpPr txBox="1"/>
          <p:nvPr/>
        </p:nvSpPr>
        <p:spPr>
          <a:xfrm>
            <a:off x="430090" y="6128245"/>
            <a:ext cx="520563" cy="461665"/>
          </a:xfrm>
          <a:prstGeom prst="rect">
            <a:avLst/>
          </a:prstGeom>
          <a:noFill/>
        </p:spPr>
        <p:txBody>
          <a:bodyPr wrap="square" rtlCol="0">
            <a:spAutoFit/>
          </a:bodyPr>
          <a:lstStyle/>
          <a:p>
            <a:r>
              <a:rPr lang="pl-PL" sz="2400" dirty="0">
                <a:solidFill>
                  <a:schemeClr val="bg1"/>
                </a:solidFill>
              </a:rPr>
              <a:t>03</a:t>
            </a:r>
          </a:p>
        </p:txBody>
      </p:sp>
      <p:grpSp>
        <p:nvGrpSpPr>
          <p:cNvPr id="2" name="Grupa 1">
            <a:extLst>
              <a:ext uri="{FF2B5EF4-FFF2-40B4-BE49-F238E27FC236}">
                <a16:creationId xmlns:a16="http://schemas.microsoft.com/office/drawing/2014/main" id="{DF5580D2-F85E-0D9B-ED7E-4277CF18ABCE}"/>
              </a:ext>
            </a:extLst>
          </p:cNvPr>
          <p:cNvGrpSpPr/>
          <p:nvPr/>
        </p:nvGrpSpPr>
        <p:grpSpPr>
          <a:xfrm>
            <a:off x="1010729" y="1252784"/>
            <a:ext cx="10198004" cy="4288194"/>
            <a:chOff x="1009462" y="1009102"/>
            <a:chExt cx="10198004" cy="4288194"/>
          </a:xfrm>
        </p:grpSpPr>
        <p:sp>
          <p:nvSpPr>
            <p:cNvPr id="10" name="pole tekstowe 9">
              <a:extLst>
                <a:ext uri="{FF2B5EF4-FFF2-40B4-BE49-F238E27FC236}">
                  <a16:creationId xmlns:a16="http://schemas.microsoft.com/office/drawing/2014/main" id="{E41AD889-A814-6788-6881-C36E0C6D3CC7}"/>
                </a:ext>
              </a:extLst>
            </p:cNvPr>
            <p:cNvSpPr txBox="1"/>
            <p:nvPr/>
          </p:nvSpPr>
          <p:spPr>
            <a:xfrm>
              <a:off x="1009462" y="1009102"/>
              <a:ext cx="5543549" cy="1985159"/>
            </a:xfrm>
            <a:prstGeom prst="rect">
              <a:avLst/>
            </a:prstGeom>
            <a:noFill/>
          </p:spPr>
          <p:txBody>
            <a:bodyPr wrap="square" rtlCol="0">
              <a:spAutoFit/>
            </a:bodyPr>
            <a:lstStyle/>
            <a:p>
              <a:r>
                <a:rPr lang="pl-PL" sz="4100" b="1" dirty="0">
                  <a:solidFill>
                    <a:srgbClr val="263779"/>
                  </a:solidFill>
                  <a:latin typeface="Lato Black" panose="020F0502020204030203" pitchFamily="34" charset="0"/>
                  <a:ea typeface="Lato Black" panose="020F0502020204030203" pitchFamily="34" charset="0"/>
                  <a:cs typeface="Lato Black" panose="020F0502020204030203" pitchFamily="34" charset="0"/>
                </a:rPr>
                <a:t>Ośrodki regionalne: Opoczyńskie i Podlaskie</a:t>
              </a:r>
            </a:p>
          </p:txBody>
        </p:sp>
        <p:sp>
          <p:nvSpPr>
            <p:cNvPr id="17" name="pole tekstowe 16">
              <a:extLst>
                <a:ext uri="{FF2B5EF4-FFF2-40B4-BE49-F238E27FC236}">
                  <a16:creationId xmlns:a16="http://schemas.microsoft.com/office/drawing/2014/main" id="{17E43F73-9B75-6B8A-93AB-7DF1BE3D2E8D}"/>
                </a:ext>
              </a:extLst>
            </p:cNvPr>
            <p:cNvSpPr txBox="1"/>
            <p:nvPr/>
          </p:nvSpPr>
          <p:spPr>
            <a:xfrm>
              <a:off x="1009462" y="3511551"/>
              <a:ext cx="10198004" cy="1785745"/>
            </a:xfrm>
            <a:prstGeom prst="rect">
              <a:avLst/>
            </a:prstGeom>
            <a:noFill/>
          </p:spPr>
          <p:txBody>
            <a:bodyPr wrap="square" rtlCol="0">
              <a:spAutoFit/>
            </a:bodyPr>
            <a:lstStyle/>
            <a:p>
              <a:pPr algn="just">
                <a:lnSpc>
                  <a:spcPts val="1860"/>
                </a:lnSpc>
              </a:pP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Region </a:t>
              </a: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opoczyński</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to kolebka wielu typów wycinanek. Są one symetryczne, na ogół jednokolorowe. Ich nazwy to: </a:t>
              </a: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gwiazdy</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 cztero- lub ośmioramienne, </a:t>
              </a: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kwadraty</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z motywami stylizowanych drzewek, drobnych roślin, ptaków i innych zwierząt, </a:t>
              </a: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rózgi</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 drzewka życia, ornamenty </a:t>
              </a: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pasowe</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złożone z powtarzających się rytmicznie figur ludzi lub zwierząt, </a:t>
              </a: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gwiazdy opoczyńskie </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kółko centralne otoczone kółkami (każde z nich zbudowane z kilku kółek o różnej wielkości i kolorze), </a:t>
              </a: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ziele</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 drzewko życia, zwykle zielone, w kształcie ażurowego liścia. </a:t>
              </a: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Wycinanki podlaskie </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były przede wszystkim funkcjonalne. Zdobiono nimi gwiazdy kolędnicze – centralną część zwaną miesiącem i ramiona. Powszechne tu były firanki i zasłonki na ikony.</a:t>
              </a:r>
              <a:endParaRPr lang="pl-PL" dirty="0">
                <a:solidFill>
                  <a:srgbClr val="263779"/>
                </a:solidFill>
              </a:endParaRPr>
            </a:p>
          </p:txBody>
        </p:sp>
      </p:grpSp>
      <p:grpSp>
        <p:nvGrpSpPr>
          <p:cNvPr id="15" name="Grupa 14">
            <a:extLst>
              <a:ext uri="{FF2B5EF4-FFF2-40B4-BE49-F238E27FC236}">
                <a16:creationId xmlns:a16="http://schemas.microsoft.com/office/drawing/2014/main" id="{E542C19E-0F90-F44D-7813-AA836F746B5E}"/>
              </a:ext>
            </a:extLst>
          </p:cNvPr>
          <p:cNvGrpSpPr/>
          <p:nvPr/>
        </p:nvGrpSpPr>
        <p:grpSpPr>
          <a:xfrm>
            <a:off x="218546" y="6081867"/>
            <a:ext cx="790916" cy="776133"/>
            <a:chOff x="11084833" y="0"/>
            <a:chExt cx="790916" cy="776133"/>
          </a:xfrm>
        </p:grpSpPr>
        <p:sp>
          <p:nvSpPr>
            <p:cNvPr id="16" name="Prostokąt 15">
              <a:extLst>
                <a:ext uri="{FF2B5EF4-FFF2-40B4-BE49-F238E27FC236}">
                  <a16:creationId xmlns:a16="http://schemas.microsoft.com/office/drawing/2014/main" id="{892973B4-EF54-65CF-E347-C9D84CCB7BBD}"/>
                </a:ext>
              </a:extLst>
            </p:cNvPr>
            <p:cNvSpPr/>
            <p:nvPr/>
          </p:nvSpPr>
          <p:spPr>
            <a:xfrm>
              <a:off x="11084833" y="0"/>
              <a:ext cx="790916" cy="776133"/>
            </a:xfrm>
            <a:prstGeom prst="rect">
              <a:avLst/>
            </a:prstGeom>
            <a:solidFill>
              <a:srgbClr val="C014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8" name="pole tekstowe 17">
              <a:extLst>
                <a:ext uri="{FF2B5EF4-FFF2-40B4-BE49-F238E27FC236}">
                  <a16:creationId xmlns:a16="http://schemas.microsoft.com/office/drawing/2014/main" id="{1EBB8030-A22C-350F-2777-00AD7C743E5A}"/>
                </a:ext>
              </a:extLst>
            </p:cNvPr>
            <p:cNvSpPr txBox="1"/>
            <p:nvPr/>
          </p:nvSpPr>
          <p:spPr>
            <a:xfrm>
              <a:off x="11252378" y="157233"/>
              <a:ext cx="520563" cy="461665"/>
            </a:xfrm>
            <a:prstGeom prst="rect">
              <a:avLst/>
            </a:prstGeom>
            <a:noFill/>
          </p:spPr>
          <p:txBody>
            <a:bodyPr wrap="square" rtlCol="0">
              <a:spAutoFit/>
            </a:bodyPr>
            <a:lstStyle/>
            <a:p>
              <a:r>
                <a:rPr lang="pl-PL" sz="2400" dirty="0">
                  <a:solidFill>
                    <a:schemeClr val="bg1"/>
                  </a:solidFill>
                </a:rPr>
                <a:t>11</a:t>
              </a:r>
            </a:p>
          </p:txBody>
        </p:sp>
      </p:grpSp>
      <p:pic>
        <p:nvPicPr>
          <p:cNvPr id="6" name="Obraz 5">
            <a:extLst>
              <a:ext uri="{FF2B5EF4-FFF2-40B4-BE49-F238E27FC236}">
                <a16:creationId xmlns:a16="http://schemas.microsoft.com/office/drawing/2014/main" id="{C0FC251D-DAC7-6B12-928D-2D14289AEF13}"/>
              </a:ext>
            </a:extLst>
          </p:cNvPr>
          <p:cNvPicPr>
            <a:picLocks noChangeAspect="1"/>
          </p:cNvPicPr>
          <p:nvPr/>
        </p:nvPicPr>
        <p:blipFill>
          <a:blip r:embed="rId2"/>
          <a:srcRect l="160" t="-1145" r="160" b="-1145"/>
          <a:stretch>
            <a:fillRect/>
          </a:stretch>
        </p:blipFill>
        <p:spPr>
          <a:xfrm rot="16200000">
            <a:off x="9813560" y="-266104"/>
            <a:ext cx="2112335" cy="2644544"/>
          </a:xfrm>
          <a:prstGeom prst="rect">
            <a:avLst/>
          </a:prstGeom>
        </p:spPr>
      </p:pic>
    </p:spTree>
    <p:extLst>
      <p:ext uri="{BB962C8B-B14F-4D97-AF65-F5344CB8AC3E}">
        <p14:creationId xmlns:p14="http://schemas.microsoft.com/office/powerpoint/2010/main" val="20824820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D68119-8D03-4452-CC09-3E27CD78FF61}"/>
            </a:ext>
          </a:extLst>
        </p:cNvPr>
        <p:cNvGrpSpPr/>
        <p:nvPr/>
      </p:nvGrpSpPr>
      <p:grpSpPr>
        <a:xfrm>
          <a:off x="0" y="0"/>
          <a:ext cx="0" cy="0"/>
          <a:chOff x="0" y="0"/>
          <a:chExt cx="0" cy="0"/>
        </a:xfrm>
      </p:grpSpPr>
      <p:grpSp>
        <p:nvGrpSpPr>
          <p:cNvPr id="6" name="Grupa 5">
            <a:extLst>
              <a:ext uri="{FF2B5EF4-FFF2-40B4-BE49-F238E27FC236}">
                <a16:creationId xmlns:a16="http://schemas.microsoft.com/office/drawing/2014/main" id="{FAA99673-515E-A024-EDFE-B24F9767B5AA}"/>
              </a:ext>
            </a:extLst>
          </p:cNvPr>
          <p:cNvGrpSpPr/>
          <p:nvPr/>
        </p:nvGrpSpPr>
        <p:grpSpPr>
          <a:xfrm>
            <a:off x="0" y="419558"/>
            <a:ext cx="6751057" cy="142043"/>
            <a:chOff x="-4028" y="438181"/>
            <a:chExt cx="6751057" cy="142043"/>
          </a:xfrm>
        </p:grpSpPr>
        <p:cxnSp>
          <p:nvCxnSpPr>
            <p:cNvPr id="7" name="Łącznik prosty 6">
              <a:extLst>
                <a:ext uri="{FF2B5EF4-FFF2-40B4-BE49-F238E27FC236}">
                  <a16:creationId xmlns:a16="http://schemas.microsoft.com/office/drawing/2014/main" id="{990B6F3E-1530-1F18-EE81-910939C4AE7B}"/>
                </a:ext>
              </a:extLst>
            </p:cNvPr>
            <p:cNvCxnSpPr>
              <a:cxnSpLocks/>
            </p:cNvCxnSpPr>
            <p:nvPr/>
          </p:nvCxnSpPr>
          <p:spPr>
            <a:xfrm>
              <a:off x="-4028" y="506027"/>
              <a:ext cx="6751057" cy="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8" name="Łącznik prosty 7">
              <a:extLst>
                <a:ext uri="{FF2B5EF4-FFF2-40B4-BE49-F238E27FC236}">
                  <a16:creationId xmlns:a16="http://schemas.microsoft.com/office/drawing/2014/main" id="{E22C487B-E68B-5A31-D763-5CF15EC9CF7B}"/>
                </a:ext>
              </a:extLst>
            </p:cNvPr>
            <p:cNvCxnSpPr/>
            <p:nvPr/>
          </p:nvCxnSpPr>
          <p:spPr>
            <a:xfrm>
              <a:off x="6747029" y="438181"/>
              <a:ext cx="0" cy="142043"/>
            </a:xfrm>
            <a:prstGeom prst="line">
              <a:avLst/>
            </a:prstGeom>
            <a:ln w="19050">
              <a:solidFill>
                <a:srgbClr val="606060"/>
              </a:solidFill>
            </a:ln>
          </p:spPr>
          <p:style>
            <a:lnRef idx="1">
              <a:schemeClr val="dk1"/>
            </a:lnRef>
            <a:fillRef idx="0">
              <a:schemeClr val="dk1"/>
            </a:fillRef>
            <a:effectRef idx="0">
              <a:schemeClr val="dk1"/>
            </a:effectRef>
            <a:fontRef idx="minor">
              <a:schemeClr val="tx1"/>
            </a:fontRef>
          </p:style>
        </p:cxnSp>
      </p:grpSp>
      <p:sp>
        <p:nvSpPr>
          <p:cNvPr id="12" name="pole tekstowe 11">
            <a:extLst>
              <a:ext uri="{FF2B5EF4-FFF2-40B4-BE49-F238E27FC236}">
                <a16:creationId xmlns:a16="http://schemas.microsoft.com/office/drawing/2014/main" id="{73C8BAFE-B19E-4EBE-7951-B00DADA18BD1}"/>
              </a:ext>
            </a:extLst>
          </p:cNvPr>
          <p:cNvSpPr txBox="1"/>
          <p:nvPr/>
        </p:nvSpPr>
        <p:spPr>
          <a:xfrm>
            <a:off x="1026088" y="1005840"/>
            <a:ext cx="5543549" cy="1354217"/>
          </a:xfrm>
          <a:prstGeom prst="rect">
            <a:avLst/>
          </a:prstGeom>
          <a:noFill/>
        </p:spPr>
        <p:txBody>
          <a:bodyPr wrap="square" rtlCol="0">
            <a:spAutoFit/>
          </a:bodyPr>
          <a:lstStyle/>
          <a:p>
            <a:r>
              <a:rPr lang="pl-PL" sz="4100" b="1" dirty="0">
                <a:solidFill>
                  <a:srgbClr val="263779"/>
                </a:solidFill>
                <a:latin typeface="Lato Black" panose="020F0502020204030203" pitchFamily="34" charset="0"/>
                <a:ea typeface="Lato Black" panose="020F0502020204030203" pitchFamily="34" charset="0"/>
                <a:cs typeface="Lato Black" panose="020F0502020204030203" pitchFamily="34" charset="0"/>
              </a:rPr>
              <a:t>Ośrodki regionalne: Rawskie i Sieradzkie</a:t>
            </a:r>
          </a:p>
        </p:txBody>
      </p:sp>
      <p:grpSp>
        <p:nvGrpSpPr>
          <p:cNvPr id="13" name="Grupa 12">
            <a:extLst>
              <a:ext uri="{FF2B5EF4-FFF2-40B4-BE49-F238E27FC236}">
                <a16:creationId xmlns:a16="http://schemas.microsoft.com/office/drawing/2014/main" id="{6E40A64D-8229-6A64-A3C7-166459118FA0}"/>
              </a:ext>
            </a:extLst>
          </p:cNvPr>
          <p:cNvGrpSpPr/>
          <p:nvPr/>
        </p:nvGrpSpPr>
        <p:grpSpPr>
          <a:xfrm rot="10800000">
            <a:off x="6760582" y="6296399"/>
            <a:ext cx="5431418" cy="142043"/>
            <a:chOff x="1315611" y="435006"/>
            <a:chExt cx="5431418" cy="142043"/>
          </a:xfrm>
        </p:grpSpPr>
        <p:cxnSp>
          <p:nvCxnSpPr>
            <p:cNvPr id="14" name="Łącznik prosty 13">
              <a:extLst>
                <a:ext uri="{FF2B5EF4-FFF2-40B4-BE49-F238E27FC236}">
                  <a16:creationId xmlns:a16="http://schemas.microsoft.com/office/drawing/2014/main" id="{7DE1D0D5-75BC-11CA-B9FF-E5452A9FA707}"/>
                </a:ext>
              </a:extLst>
            </p:cNvPr>
            <p:cNvCxnSpPr>
              <a:cxnSpLocks/>
            </p:cNvCxnSpPr>
            <p:nvPr/>
          </p:nvCxnSpPr>
          <p:spPr>
            <a:xfrm rot="10800000" flipH="1">
              <a:off x="1315611" y="506027"/>
              <a:ext cx="5431417" cy="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15" name="Łącznik prosty 14">
              <a:extLst>
                <a:ext uri="{FF2B5EF4-FFF2-40B4-BE49-F238E27FC236}">
                  <a16:creationId xmlns:a16="http://schemas.microsoft.com/office/drawing/2014/main" id="{D94FE804-99C6-A81E-E447-CAE3B8EB76B5}"/>
                </a:ext>
              </a:extLst>
            </p:cNvPr>
            <p:cNvCxnSpPr/>
            <p:nvPr/>
          </p:nvCxnSpPr>
          <p:spPr>
            <a:xfrm>
              <a:off x="6747029" y="435006"/>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sp>
        <p:nvSpPr>
          <p:cNvPr id="21" name="pole tekstowe 20">
            <a:extLst>
              <a:ext uri="{FF2B5EF4-FFF2-40B4-BE49-F238E27FC236}">
                <a16:creationId xmlns:a16="http://schemas.microsoft.com/office/drawing/2014/main" id="{E81131DD-C037-0E6A-44AB-19F3145EDB92}"/>
              </a:ext>
            </a:extLst>
          </p:cNvPr>
          <p:cNvSpPr txBox="1"/>
          <p:nvPr/>
        </p:nvSpPr>
        <p:spPr>
          <a:xfrm>
            <a:off x="6444335" y="2901391"/>
            <a:ext cx="5431414" cy="3323987"/>
          </a:xfrm>
          <a:prstGeom prst="rect">
            <a:avLst/>
          </a:prstGeom>
          <a:noFill/>
        </p:spPr>
        <p:txBody>
          <a:bodyPr wrap="square" rtlCol="0">
            <a:spAutoFit/>
          </a:bodyPr>
          <a:lstStyle/>
          <a:p>
            <a:pPr algn="just"/>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W wycinankach </a:t>
            </a: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sieradzkich</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przeważają elementy geometryczne lub abstrakcyjne. Są one jedno lub wielobarwne; mają jednak nie więcej niż 4 warstwy o różnych kolorach i kształtach: </a:t>
            </a: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cacka</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a:t>
            </a:r>
            <a:r>
              <a:rPr lang="pl-PL" sz="1500" b="1" dirty="0" err="1">
                <a:solidFill>
                  <a:srgbClr val="263779"/>
                </a:solidFill>
                <a:latin typeface="Lato" panose="020F0502020204030203" pitchFamily="34" charset="0"/>
                <a:ea typeface="Lato" panose="020F0502020204030203" pitchFamily="34" charset="0"/>
                <a:cs typeface="Lato" panose="020F0502020204030203" pitchFamily="34" charset="0"/>
              </a:rPr>
              <a:t>cacuszki</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 okrągłe lub kwadratowe o kompozycji wieloosiowej, symetrycznej i odśrodkowej, </a:t>
            </a: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mazury i mazury z ogonami </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wycinanki-naklejanki składające się z cacek z dwiema lub trzema doklejanymi podłużnymi formami przypominającymi wstążki, </a:t>
            </a:r>
            <a:r>
              <a:rPr lang="pl-PL" sz="1500" b="1" dirty="0" err="1">
                <a:solidFill>
                  <a:srgbClr val="263779"/>
                </a:solidFill>
                <a:latin typeface="Lato" panose="020F0502020204030203" pitchFamily="34" charset="0"/>
                <a:ea typeface="Lato" panose="020F0502020204030203" pitchFamily="34" charset="0"/>
                <a:cs typeface="Lato" panose="020F0502020204030203" pitchFamily="34" charset="0"/>
              </a:rPr>
              <a:t>wirzby</a:t>
            </a: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 rózgi, </a:t>
            </a:r>
            <a:r>
              <a:rPr lang="pl-PL" sz="1500" b="1" dirty="0" err="1">
                <a:solidFill>
                  <a:srgbClr val="263779"/>
                </a:solidFill>
                <a:latin typeface="Lato" panose="020F0502020204030203" pitchFamily="34" charset="0"/>
                <a:ea typeface="Lato" panose="020F0502020204030203" pitchFamily="34" charset="0"/>
                <a:cs typeface="Lato" panose="020F0502020204030203" pitchFamily="34" charset="0"/>
              </a:rPr>
              <a:t>krzoki</a:t>
            </a: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 </a:t>
            </a:r>
            <a:r>
              <a:rPr lang="pl-PL" sz="1500" b="1" dirty="0" err="1">
                <a:solidFill>
                  <a:srgbClr val="263779"/>
                </a:solidFill>
                <a:latin typeface="Lato" panose="020F0502020204030203" pitchFamily="34" charset="0"/>
                <a:ea typeface="Lato" panose="020F0502020204030203" pitchFamily="34" charset="0"/>
                <a:cs typeface="Lato" panose="020F0502020204030203" pitchFamily="34" charset="0"/>
              </a:rPr>
              <a:t>zielka</a:t>
            </a: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 </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drzewka życia (rośliny doniczkowe jedno lub trójosiowe) </a:t>
            </a: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koronki</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 wielobarwne wycinanki o kształcie kolistych wianuszków z kwiatami i liśćmi, które wieszano parami przy świętych obrazach, </a:t>
            </a: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lalki, </a:t>
            </a:r>
            <a:r>
              <a:rPr lang="pl-PL" sz="1500" b="1" dirty="0" err="1">
                <a:solidFill>
                  <a:srgbClr val="263779"/>
                </a:solidFill>
                <a:latin typeface="Lato" panose="020F0502020204030203" pitchFamily="34" charset="0"/>
                <a:ea typeface="Lato" panose="020F0502020204030203" pitchFamily="34" charset="0"/>
                <a:cs typeface="Lato" panose="020F0502020204030203" pitchFamily="34" charset="0"/>
              </a:rPr>
              <a:t>dziecioki</a:t>
            </a: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 </a:t>
            </a:r>
            <a:r>
              <a:rPr lang="pl-PL" sz="1500" b="1" dirty="0" err="1">
                <a:solidFill>
                  <a:srgbClr val="263779"/>
                </a:solidFill>
                <a:latin typeface="Lato" panose="020F0502020204030203" pitchFamily="34" charset="0"/>
                <a:ea typeface="Lato" panose="020F0502020204030203" pitchFamily="34" charset="0"/>
                <a:cs typeface="Lato" panose="020F0502020204030203" pitchFamily="34" charset="0"/>
              </a:rPr>
              <a:t>kozoki</a:t>
            </a: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 </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wycinanki pasowe przedstawiające uproszczone sylwetki postaci ludzkich trzymających się za ręce.</a:t>
            </a:r>
            <a:endParaRPr lang="pl-PL" dirty="0"/>
          </a:p>
        </p:txBody>
      </p:sp>
      <p:sp>
        <p:nvSpPr>
          <p:cNvPr id="23" name="pole tekstowe 22">
            <a:extLst>
              <a:ext uri="{FF2B5EF4-FFF2-40B4-BE49-F238E27FC236}">
                <a16:creationId xmlns:a16="http://schemas.microsoft.com/office/drawing/2014/main" id="{FD815CC8-DACC-90AC-619F-BD6A1EEFDDF2}"/>
              </a:ext>
            </a:extLst>
          </p:cNvPr>
          <p:cNvSpPr txBox="1"/>
          <p:nvPr/>
        </p:nvSpPr>
        <p:spPr>
          <a:xfrm>
            <a:off x="6444335" y="1333350"/>
            <a:ext cx="5431414" cy="1359346"/>
          </a:xfrm>
          <a:prstGeom prst="rect">
            <a:avLst/>
          </a:prstGeom>
          <a:noFill/>
        </p:spPr>
        <p:txBody>
          <a:bodyPr wrap="square" rtlCol="0">
            <a:spAutoFit/>
          </a:bodyPr>
          <a:lstStyle/>
          <a:p>
            <a:pPr algn="just">
              <a:lnSpc>
                <a:spcPts val="1960"/>
              </a:lnSpc>
            </a:pP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Symetryczne wycinanki </a:t>
            </a: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rawskie</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prawie zawsze wycinano podwójnie – zdobiły prawą i lewą stronę obrazu, musiały być więc identyczne. Robiono: </a:t>
            </a: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rózgi</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 drzewka życia, </a:t>
            </a: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koguty</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na płotku, </a:t>
            </a: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kwadraty</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 </a:t>
            </a:r>
            <a:r>
              <a:rPr lang="pl-PL" sz="1500" dirty="0" err="1">
                <a:solidFill>
                  <a:srgbClr val="263779"/>
                </a:solidFill>
                <a:latin typeface="Lato" panose="020F0502020204030203" pitchFamily="34" charset="0"/>
                <a:ea typeface="Lato" panose="020F0502020204030203" pitchFamily="34" charset="0"/>
                <a:cs typeface="Lato" panose="020F0502020204030203" pitchFamily="34" charset="0"/>
              </a:rPr>
              <a:t>wielo</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lub jednobarwne o czterech osiach symetrii.</a:t>
            </a:r>
            <a:endParaRPr lang="pl-PL" dirty="0"/>
          </a:p>
        </p:txBody>
      </p:sp>
      <p:grpSp>
        <p:nvGrpSpPr>
          <p:cNvPr id="2" name="Grupa 1">
            <a:extLst>
              <a:ext uri="{FF2B5EF4-FFF2-40B4-BE49-F238E27FC236}">
                <a16:creationId xmlns:a16="http://schemas.microsoft.com/office/drawing/2014/main" id="{AE7F658A-2647-2386-AF24-A666EB7F4EBE}"/>
              </a:ext>
            </a:extLst>
          </p:cNvPr>
          <p:cNvGrpSpPr/>
          <p:nvPr/>
        </p:nvGrpSpPr>
        <p:grpSpPr>
          <a:xfrm>
            <a:off x="11084833" y="0"/>
            <a:ext cx="790916" cy="776133"/>
            <a:chOff x="11084833" y="0"/>
            <a:chExt cx="790916" cy="776133"/>
          </a:xfrm>
        </p:grpSpPr>
        <p:sp>
          <p:nvSpPr>
            <p:cNvPr id="11" name="Prostokąt 10">
              <a:extLst>
                <a:ext uri="{FF2B5EF4-FFF2-40B4-BE49-F238E27FC236}">
                  <a16:creationId xmlns:a16="http://schemas.microsoft.com/office/drawing/2014/main" id="{3EB5C9FB-4AF9-96C0-FD2E-321B191B5D1A}"/>
                </a:ext>
              </a:extLst>
            </p:cNvPr>
            <p:cNvSpPr/>
            <p:nvPr/>
          </p:nvSpPr>
          <p:spPr>
            <a:xfrm>
              <a:off x="11084833" y="0"/>
              <a:ext cx="790916" cy="776133"/>
            </a:xfrm>
            <a:prstGeom prst="rect">
              <a:avLst/>
            </a:prstGeom>
            <a:solidFill>
              <a:srgbClr val="C014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25" name="pole tekstowe 24">
              <a:extLst>
                <a:ext uri="{FF2B5EF4-FFF2-40B4-BE49-F238E27FC236}">
                  <a16:creationId xmlns:a16="http://schemas.microsoft.com/office/drawing/2014/main" id="{1778D686-6E42-3714-EFB4-F47FDA20F1EA}"/>
                </a:ext>
              </a:extLst>
            </p:cNvPr>
            <p:cNvSpPr txBox="1"/>
            <p:nvPr/>
          </p:nvSpPr>
          <p:spPr>
            <a:xfrm>
              <a:off x="11252378" y="157233"/>
              <a:ext cx="520563" cy="461665"/>
            </a:xfrm>
            <a:prstGeom prst="rect">
              <a:avLst/>
            </a:prstGeom>
            <a:noFill/>
          </p:spPr>
          <p:txBody>
            <a:bodyPr wrap="square" rtlCol="0">
              <a:spAutoFit/>
            </a:bodyPr>
            <a:lstStyle/>
            <a:p>
              <a:r>
                <a:rPr lang="pl-PL" sz="2400" dirty="0">
                  <a:solidFill>
                    <a:schemeClr val="bg1"/>
                  </a:solidFill>
                </a:rPr>
                <a:t>12</a:t>
              </a:r>
            </a:p>
          </p:txBody>
        </p:sp>
      </p:grpSp>
      <p:pic>
        <p:nvPicPr>
          <p:cNvPr id="4" name="Obraz 3">
            <a:extLst>
              <a:ext uri="{FF2B5EF4-FFF2-40B4-BE49-F238E27FC236}">
                <a16:creationId xmlns:a16="http://schemas.microsoft.com/office/drawing/2014/main" id="{22B61CE3-2100-D9D9-F9B4-77F4B3B4183A}"/>
              </a:ext>
            </a:extLst>
          </p:cNvPr>
          <p:cNvPicPr>
            <a:picLocks noChangeAspect="1"/>
          </p:cNvPicPr>
          <p:nvPr/>
        </p:nvPicPr>
        <p:blipFill>
          <a:blip r:embed="rId2"/>
          <a:srcRect/>
          <a:stretch/>
        </p:blipFill>
        <p:spPr>
          <a:xfrm>
            <a:off x="0" y="3651646"/>
            <a:ext cx="3275131" cy="3206354"/>
          </a:xfrm>
          <a:prstGeom prst="rect">
            <a:avLst/>
          </a:prstGeom>
        </p:spPr>
      </p:pic>
    </p:spTree>
    <p:extLst>
      <p:ext uri="{BB962C8B-B14F-4D97-AF65-F5344CB8AC3E}">
        <p14:creationId xmlns:p14="http://schemas.microsoft.com/office/powerpoint/2010/main" val="38113572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C96894-01BC-443E-1F76-7A24F4E72606}"/>
            </a:ext>
          </a:extLst>
        </p:cNvPr>
        <p:cNvGrpSpPr/>
        <p:nvPr/>
      </p:nvGrpSpPr>
      <p:grpSpPr>
        <a:xfrm>
          <a:off x="0" y="0"/>
          <a:ext cx="0" cy="0"/>
          <a:chOff x="0" y="0"/>
          <a:chExt cx="0" cy="0"/>
        </a:xfrm>
      </p:grpSpPr>
      <p:grpSp>
        <p:nvGrpSpPr>
          <p:cNvPr id="7" name="Grupa 6">
            <a:extLst>
              <a:ext uri="{FF2B5EF4-FFF2-40B4-BE49-F238E27FC236}">
                <a16:creationId xmlns:a16="http://schemas.microsoft.com/office/drawing/2014/main" id="{3530920D-405B-78EB-94B3-E2494174C990}"/>
              </a:ext>
            </a:extLst>
          </p:cNvPr>
          <p:cNvGrpSpPr/>
          <p:nvPr/>
        </p:nvGrpSpPr>
        <p:grpSpPr>
          <a:xfrm>
            <a:off x="0" y="409037"/>
            <a:ext cx="3093457" cy="142043"/>
            <a:chOff x="3653572" y="438181"/>
            <a:chExt cx="3093457" cy="142043"/>
          </a:xfrm>
        </p:grpSpPr>
        <p:cxnSp>
          <p:nvCxnSpPr>
            <p:cNvPr id="8" name="Łącznik prosty 7">
              <a:extLst>
                <a:ext uri="{FF2B5EF4-FFF2-40B4-BE49-F238E27FC236}">
                  <a16:creationId xmlns:a16="http://schemas.microsoft.com/office/drawing/2014/main" id="{004D6057-64BD-449C-A336-3CDDE3890DC9}"/>
                </a:ext>
              </a:extLst>
            </p:cNvPr>
            <p:cNvCxnSpPr>
              <a:cxnSpLocks/>
            </p:cNvCxnSpPr>
            <p:nvPr/>
          </p:nvCxnSpPr>
          <p:spPr>
            <a:xfrm flipV="1">
              <a:off x="3653572" y="506027"/>
              <a:ext cx="3093457" cy="3175"/>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9" name="Łącznik prosty 8">
              <a:extLst>
                <a:ext uri="{FF2B5EF4-FFF2-40B4-BE49-F238E27FC236}">
                  <a16:creationId xmlns:a16="http://schemas.microsoft.com/office/drawing/2014/main" id="{01D1638F-EB53-BA19-5810-C84442C2E696}"/>
                </a:ext>
              </a:extLst>
            </p:cNvPr>
            <p:cNvCxnSpPr/>
            <p:nvPr/>
          </p:nvCxnSpPr>
          <p:spPr>
            <a:xfrm>
              <a:off x="6747029" y="438181"/>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grpSp>
        <p:nvGrpSpPr>
          <p:cNvPr id="11" name="Grupa 10">
            <a:extLst>
              <a:ext uri="{FF2B5EF4-FFF2-40B4-BE49-F238E27FC236}">
                <a16:creationId xmlns:a16="http://schemas.microsoft.com/office/drawing/2014/main" id="{9EBE62FB-5450-B5E1-82D5-48524558D580}"/>
              </a:ext>
            </a:extLst>
          </p:cNvPr>
          <p:cNvGrpSpPr/>
          <p:nvPr/>
        </p:nvGrpSpPr>
        <p:grpSpPr>
          <a:xfrm rot="10800000">
            <a:off x="5679928" y="6288055"/>
            <a:ext cx="6512072" cy="142043"/>
            <a:chOff x="234957" y="435006"/>
            <a:chExt cx="6512072" cy="142043"/>
          </a:xfrm>
        </p:grpSpPr>
        <p:cxnSp>
          <p:nvCxnSpPr>
            <p:cNvPr id="12" name="Łącznik prosty 11">
              <a:extLst>
                <a:ext uri="{FF2B5EF4-FFF2-40B4-BE49-F238E27FC236}">
                  <a16:creationId xmlns:a16="http://schemas.microsoft.com/office/drawing/2014/main" id="{F6398EC6-1EBB-C8F5-B785-05CC8BB1F3AA}"/>
                </a:ext>
              </a:extLst>
            </p:cNvPr>
            <p:cNvCxnSpPr>
              <a:cxnSpLocks/>
            </p:cNvCxnSpPr>
            <p:nvPr/>
          </p:nvCxnSpPr>
          <p:spPr>
            <a:xfrm rot="10800000" flipH="1" flipV="1">
              <a:off x="234957" y="483987"/>
              <a:ext cx="6512071" cy="2204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13" name="Łącznik prosty 12">
              <a:extLst>
                <a:ext uri="{FF2B5EF4-FFF2-40B4-BE49-F238E27FC236}">
                  <a16:creationId xmlns:a16="http://schemas.microsoft.com/office/drawing/2014/main" id="{D9CA582F-1B91-E11F-4406-0B5AC649A779}"/>
                </a:ext>
              </a:extLst>
            </p:cNvPr>
            <p:cNvCxnSpPr/>
            <p:nvPr/>
          </p:nvCxnSpPr>
          <p:spPr>
            <a:xfrm>
              <a:off x="6747029" y="435006"/>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sp>
        <p:nvSpPr>
          <p:cNvPr id="14" name="pole tekstowe 13">
            <a:extLst>
              <a:ext uri="{FF2B5EF4-FFF2-40B4-BE49-F238E27FC236}">
                <a16:creationId xmlns:a16="http://schemas.microsoft.com/office/drawing/2014/main" id="{3C0F59C3-EB9D-2F3A-1A5F-EF8C326C1E86}"/>
              </a:ext>
            </a:extLst>
          </p:cNvPr>
          <p:cNvSpPr txBox="1"/>
          <p:nvPr/>
        </p:nvSpPr>
        <p:spPr>
          <a:xfrm>
            <a:off x="430090" y="6128245"/>
            <a:ext cx="520563" cy="461665"/>
          </a:xfrm>
          <a:prstGeom prst="rect">
            <a:avLst/>
          </a:prstGeom>
          <a:noFill/>
        </p:spPr>
        <p:txBody>
          <a:bodyPr wrap="square" rtlCol="0">
            <a:spAutoFit/>
          </a:bodyPr>
          <a:lstStyle/>
          <a:p>
            <a:r>
              <a:rPr lang="pl-PL" sz="2400" dirty="0">
                <a:solidFill>
                  <a:schemeClr val="bg1"/>
                </a:solidFill>
              </a:rPr>
              <a:t>03</a:t>
            </a:r>
          </a:p>
        </p:txBody>
      </p:sp>
      <p:grpSp>
        <p:nvGrpSpPr>
          <p:cNvPr id="2" name="Grupa 1">
            <a:extLst>
              <a:ext uri="{FF2B5EF4-FFF2-40B4-BE49-F238E27FC236}">
                <a16:creationId xmlns:a16="http://schemas.microsoft.com/office/drawing/2014/main" id="{2D48DB97-6D21-D7E0-5A08-3D10D4437DBB}"/>
              </a:ext>
            </a:extLst>
          </p:cNvPr>
          <p:cNvGrpSpPr/>
          <p:nvPr/>
        </p:nvGrpSpPr>
        <p:grpSpPr>
          <a:xfrm>
            <a:off x="1010729" y="1252784"/>
            <a:ext cx="10198004" cy="4288194"/>
            <a:chOff x="1009462" y="1009102"/>
            <a:chExt cx="10198004" cy="4288194"/>
          </a:xfrm>
        </p:grpSpPr>
        <p:sp>
          <p:nvSpPr>
            <p:cNvPr id="10" name="pole tekstowe 9">
              <a:extLst>
                <a:ext uri="{FF2B5EF4-FFF2-40B4-BE49-F238E27FC236}">
                  <a16:creationId xmlns:a16="http://schemas.microsoft.com/office/drawing/2014/main" id="{E24ECB0D-1021-AE14-A65C-4E96E65C2246}"/>
                </a:ext>
              </a:extLst>
            </p:cNvPr>
            <p:cNvSpPr txBox="1"/>
            <p:nvPr/>
          </p:nvSpPr>
          <p:spPr>
            <a:xfrm>
              <a:off x="1009462" y="1009102"/>
              <a:ext cx="5543549" cy="1354217"/>
            </a:xfrm>
            <a:prstGeom prst="rect">
              <a:avLst/>
            </a:prstGeom>
            <a:noFill/>
          </p:spPr>
          <p:txBody>
            <a:bodyPr wrap="square" rtlCol="0">
              <a:spAutoFit/>
            </a:bodyPr>
            <a:lstStyle/>
            <a:p>
              <a:r>
                <a:rPr lang="pl-PL" sz="4100" b="1" dirty="0">
                  <a:solidFill>
                    <a:srgbClr val="263779"/>
                  </a:solidFill>
                  <a:latin typeface="Lato Black" panose="020F0502020204030203" pitchFamily="34" charset="0"/>
                  <a:ea typeface="Lato Black" panose="020F0502020204030203" pitchFamily="34" charset="0"/>
                  <a:cs typeface="Lato Black" panose="020F0502020204030203" pitchFamily="34" charset="0"/>
                </a:rPr>
                <a:t>Wycinanka na Podkarpaciu</a:t>
              </a:r>
            </a:p>
          </p:txBody>
        </p:sp>
        <p:sp>
          <p:nvSpPr>
            <p:cNvPr id="17" name="pole tekstowe 16">
              <a:extLst>
                <a:ext uri="{FF2B5EF4-FFF2-40B4-BE49-F238E27FC236}">
                  <a16:creationId xmlns:a16="http://schemas.microsoft.com/office/drawing/2014/main" id="{E10C9E53-AD77-BA24-DE1B-8E32E56C2E86}"/>
                </a:ext>
              </a:extLst>
            </p:cNvPr>
            <p:cNvSpPr txBox="1"/>
            <p:nvPr/>
          </p:nvSpPr>
          <p:spPr>
            <a:xfrm>
              <a:off x="1009462" y="3511551"/>
              <a:ext cx="10198004" cy="1785745"/>
            </a:xfrm>
            <a:prstGeom prst="rect">
              <a:avLst/>
            </a:prstGeom>
            <a:noFill/>
          </p:spPr>
          <p:txBody>
            <a:bodyPr wrap="square" rtlCol="0">
              <a:spAutoFit/>
            </a:bodyPr>
            <a:lstStyle/>
            <a:p>
              <a:pPr algn="just">
                <a:lnSpc>
                  <a:spcPts val="1860"/>
                </a:lnSpc>
              </a:pP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Podkarpacie</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tak jak w wielu innych dziedzinach życia, tak i w rozwoju plastyki ludowej pozostawało w tyle za innymi regionami. Znane tu były skromne papierowe elementy zdobiące okna, regały, półki np. kuchennych kredensów. Te ostatnie nazywano często </a:t>
              </a: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ząbkami</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Odświeżano je na święta. </a:t>
              </a:r>
            </a:p>
            <a:p>
              <a:pPr algn="just">
                <a:lnSpc>
                  <a:spcPts val="1860"/>
                </a:lnSpc>
              </a:pP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Powszechną ozdobą bożonarodzeniową na Podkarpaciu były tzw. </a:t>
              </a: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pawie oczka </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(mała okrągła, wielokolorowa warstwowa wycinanka) oraz </a:t>
              </a: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światy z opłatka </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(białego i kolorowego). Robiono też </a:t>
              </a: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aniołki</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(do gotowej główki wyciętej z opakowania po słodyczach lub z papieru ozdobnego doklejano białą wycinankę – ażurowe skrzydełka) oraz ażurowe gwiazdy.</a:t>
              </a:r>
              <a:endParaRPr lang="pl-PL" dirty="0">
                <a:solidFill>
                  <a:srgbClr val="263779"/>
                </a:solidFill>
              </a:endParaRPr>
            </a:p>
          </p:txBody>
        </p:sp>
      </p:grpSp>
      <p:grpSp>
        <p:nvGrpSpPr>
          <p:cNvPr id="15" name="Grupa 14">
            <a:extLst>
              <a:ext uri="{FF2B5EF4-FFF2-40B4-BE49-F238E27FC236}">
                <a16:creationId xmlns:a16="http://schemas.microsoft.com/office/drawing/2014/main" id="{0283C823-76B5-1F9C-D5C3-8AE2431BC602}"/>
              </a:ext>
            </a:extLst>
          </p:cNvPr>
          <p:cNvGrpSpPr/>
          <p:nvPr/>
        </p:nvGrpSpPr>
        <p:grpSpPr>
          <a:xfrm>
            <a:off x="218546" y="6081867"/>
            <a:ext cx="790916" cy="776133"/>
            <a:chOff x="11084833" y="0"/>
            <a:chExt cx="790916" cy="776133"/>
          </a:xfrm>
        </p:grpSpPr>
        <p:sp>
          <p:nvSpPr>
            <p:cNvPr id="16" name="Prostokąt 15">
              <a:extLst>
                <a:ext uri="{FF2B5EF4-FFF2-40B4-BE49-F238E27FC236}">
                  <a16:creationId xmlns:a16="http://schemas.microsoft.com/office/drawing/2014/main" id="{A34F73B4-A5AC-C671-1864-FAB26165B19D}"/>
                </a:ext>
              </a:extLst>
            </p:cNvPr>
            <p:cNvSpPr/>
            <p:nvPr/>
          </p:nvSpPr>
          <p:spPr>
            <a:xfrm>
              <a:off x="11084833" y="0"/>
              <a:ext cx="790916" cy="776133"/>
            </a:xfrm>
            <a:prstGeom prst="rect">
              <a:avLst/>
            </a:prstGeom>
            <a:solidFill>
              <a:srgbClr val="C014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8" name="pole tekstowe 17">
              <a:extLst>
                <a:ext uri="{FF2B5EF4-FFF2-40B4-BE49-F238E27FC236}">
                  <a16:creationId xmlns:a16="http://schemas.microsoft.com/office/drawing/2014/main" id="{7BE21DE3-F34B-00EF-9914-5DD3550035D6}"/>
                </a:ext>
              </a:extLst>
            </p:cNvPr>
            <p:cNvSpPr txBox="1"/>
            <p:nvPr/>
          </p:nvSpPr>
          <p:spPr>
            <a:xfrm>
              <a:off x="11252378" y="157233"/>
              <a:ext cx="520563" cy="461665"/>
            </a:xfrm>
            <a:prstGeom prst="rect">
              <a:avLst/>
            </a:prstGeom>
            <a:noFill/>
          </p:spPr>
          <p:txBody>
            <a:bodyPr wrap="square" rtlCol="0">
              <a:spAutoFit/>
            </a:bodyPr>
            <a:lstStyle/>
            <a:p>
              <a:r>
                <a:rPr lang="pl-PL" sz="2400" dirty="0">
                  <a:solidFill>
                    <a:schemeClr val="bg1"/>
                  </a:solidFill>
                </a:rPr>
                <a:t>13</a:t>
              </a:r>
            </a:p>
          </p:txBody>
        </p:sp>
      </p:grpSp>
      <p:pic>
        <p:nvPicPr>
          <p:cNvPr id="6" name="Obraz 5">
            <a:extLst>
              <a:ext uri="{FF2B5EF4-FFF2-40B4-BE49-F238E27FC236}">
                <a16:creationId xmlns:a16="http://schemas.microsoft.com/office/drawing/2014/main" id="{7045D91C-CA89-577A-E461-C28EA797F505}"/>
              </a:ext>
            </a:extLst>
          </p:cNvPr>
          <p:cNvPicPr>
            <a:picLocks noChangeAspect="1"/>
          </p:cNvPicPr>
          <p:nvPr/>
        </p:nvPicPr>
        <p:blipFill>
          <a:blip r:embed="rId2"/>
          <a:srcRect/>
          <a:stretch/>
        </p:blipFill>
        <p:spPr>
          <a:xfrm>
            <a:off x="10021136" y="7819"/>
            <a:ext cx="2170864" cy="2470580"/>
          </a:xfrm>
          <a:prstGeom prst="rect">
            <a:avLst/>
          </a:prstGeom>
        </p:spPr>
      </p:pic>
    </p:spTree>
    <p:extLst>
      <p:ext uri="{BB962C8B-B14F-4D97-AF65-F5344CB8AC3E}">
        <p14:creationId xmlns:p14="http://schemas.microsoft.com/office/powerpoint/2010/main" val="33007727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38A6CC-2180-8BCE-A7FC-616C5FEA06E6}"/>
            </a:ext>
          </a:extLst>
        </p:cNvPr>
        <p:cNvGrpSpPr/>
        <p:nvPr/>
      </p:nvGrpSpPr>
      <p:grpSpPr>
        <a:xfrm>
          <a:off x="0" y="0"/>
          <a:ext cx="0" cy="0"/>
          <a:chOff x="0" y="0"/>
          <a:chExt cx="0" cy="0"/>
        </a:xfrm>
      </p:grpSpPr>
      <p:grpSp>
        <p:nvGrpSpPr>
          <p:cNvPr id="6" name="Grupa 5">
            <a:extLst>
              <a:ext uri="{FF2B5EF4-FFF2-40B4-BE49-F238E27FC236}">
                <a16:creationId xmlns:a16="http://schemas.microsoft.com/office/drawing/2014/main" id="{5CEFFD7F-559D-BC36-2251-5B4ADFC762DF}"/>
              </a:ext>
            </a:extLst>
          </p:cNvPr>
          <p:cNvGrpSpPr/>
          <p:nvPr/>
        </p:nvGrpSpPr>
        <p:grpSpPr>
          <a:xfrm>
            <a:off x="0" y="419558"/>
            <a:ext cx="6751057" cy="142043"/>
            <a:chOff x="-4028" y="438181"/>
            <a:chExt cx="6751057" cy="142043"/>
          </a:xfrm>
        </p:grpSpPr>
        <p:cxnSp>
          <p:nvCxnSpPr>
            <p:cNvPr id="7" name="Łącznik prosty 6">
              <a:extLst>
                <a:ext uri="{FF2B5EF4-FFF2-40B4-BE49-F238E27FC236}">
                  <a16:creationId xmlns:a16="http://schemas.microsoft.com/office/drawing/2014/main" id="{5C05568C-D9AA-9690-BDE2-09A28EE06FC7}"/>
                </a:ext>
              </a:extLst>
            </p:cNvPr>
            <p:cNvCxnSpPr>
              <a:cxnSpLocks/>
            </p:cNvCxnSpPr>
            <p:nvPr/>
          </p:nvCxnSpPr>
          <p:spPr>
            <a:xfrm>
              <a:off x="-4028" y="506027"/>
              <a:ext cx="6751057" cy="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8" name="Łącznik prosty 7">
              <a:extLst>
                <a:ext uri="{FF2B5EF4-FFF2-40B4-BE49-F238E27FC236}">
                  <a16:creationId xmlns:a16="http://schemas.microsoft.com/office/drawing/2014/main" id="{90D055BD-9272-BE57-F3B9-5A5774A404ED}"/>
                </a:ext>
              </a:extLst>
            </p:cNvPr>
            <p:cNvCxnSpPr/>
            <p:nvPr/>
          </p:nvCxnSpPr>
          <p:spPr>
            <a:xfrm>
              <a:off x="6747029" y="438181"/>
              <a:ext cx="0" cy="142043"/>
            </a:xfrm>
            <a:prstGeom prst="line">
              <a:avLst/>
            </a:prstGeom>
            <a:ln w="19050">
              <a:solidFill>
                <a:srgbClr val="606060"/>
              </a:solidFill>
            </a:ln>
          </p:spPr>
          <p:style>
            <a:lnRef idx="1">
              <a:schemeClr val="dk1"/>
            </a:lnRef>
            <a:fillRef idx="0">
              <a:schemeClr val="dk1"/>
            </a:fillRef>
            <a:effectRef idx="0">
              <a:schemeClr val="dk1"/>
            </a:effectRef>
            <a:fontRef idx="minor">
              <a:schemeClr val="tx1"/>
            </a:fontRef>
          </p:style>
        </p:cxnSp>
      </p:grpSp>
      <p:sp>
        <p:nvSpPr>
          <p:cNvPr id="12" name="pole tekstowe 11">
            <a:extLst>
              <a:ext uri="{FF2B5EF4-FFF2-40B4-BE49-F238E27FC236}">
                <a16:creationId xmlns:a16="http://schemas.microsoft.com/office/drawing/2014/main" id="{37B7FAD3-C27D-236F-6733-34B6B6E23568}"/>
              </a:ext>
            </a:extLst>
          </p:cNvPr>
          <p:cNvSpPr txBox="1"/>
          <p:nvPr/>
        </p:nvSpPr>
        <p:spPr>
          <a:xfrm>
            <a:off x="1026088" y="1005840"/>
            <a:ext cx="5543549" cy="1354217"/>
          </a:xfrm>
          <a:prstGeom prst="rect">
            <a:avLst/>
          </a:prstGeom>
          <a:noFill/>
        </p:spPr>
        <p:txBody>
          <a:bodyPr wrap="square" rtlCol="0">
            <a:spAutoFit/>
          </a:bodyPr>
          <a:lstStyle/>
          <a:p>
            <a:r>
              <a:rPr lang="pl-PL" sz="4100" b="1" dirty="0">
                <a:solidFill>
                  <a:srgbClr val="263779"/>
                </a:solidFill>
                <a:latin typeface="Lato Black" panose="020F0502020204030203" pitchFamily="34" charset="0"/>
                <a:ea typeface="Lato Black" panose="020F0502020204030203" pitchFamily="34" charset="0"/>
                <a:cs typeface="Lato Black" panose="020F0502020204030203" pitchFamily="34" charset="0"/>
              </a:rPr>
              <a:t>Ewolucja podkarpackich firanek</a:t>
            </a:r>
          </a:p>
        </p:txBody>
      </p:sp>
      <p:grpSp>
        <p:nvGrpSpPr>
          <p:cNvPr id="13" name="Grupa 12">
            <a:extLst>
              <a:ext uri="{FF2B5EF4-FFF2-40B4-BE49-F238E27FC236}">
                <a16:creationId xmlns:a16="http://schemas.microsoft.com/office/drawing/2014/main" id="{5B3C4FCD-4655-F552-0DA0-ABC27638F071}"/>
              </a:ext>
            </a:extLst>
          </p:cNvPr>
          <p:cNvGrpSpPr/>
          <p:nvPr/>
        </p:nvGrpSpPr>
        <p:grpSpPr>
          <a:xfrm rot="10800000">
            <a:off x="6760582" y="6296399"/>
            <a:ext cx="5431418" cy="142043"/>
            <a:chOff x="1315611" y="435006"/>
            <a:chExt cx="5431418" cy="142043"/>
          </a:xfrm>
        </p:grpSpPr>
        <p:cxnSp>
          <p:nvCxnSpPr>
            <p:cNvPr id="14" name="Łącznik prosty 13">
              <a:extLst>
                <a:ext uri="{FF2B5EF4-FFF2-40B4-BE49-F238E27FC236}">
                  <a16:creationId xmlns:a16="http://schemas.microsoft.com/office/drawing/2014/main" id="{2396F50A-9344-CD84-2A9B-1348A7C4F394}"/>
                </a:ext>
              </a:extLst>
            </p:cNvPr>
            <p:cNvCxnSpPr>
              <a:cxnSpLocks/>
            </p:cNvCxnSpPr>
            <p:nvPr/>
          </p:nvCxnSpPr>
          <p:spPr>
            <a:xfrm rot="10800000" flipH="1">
              <a:off x="1315611" y="506027"/>
              <a:ext cx="5431417" cy="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15" name="Łącznik prosty 14">
              <a:extLst>
                <a:ext uri="{FF2B5EF4-FFF2-40B4-BE49-F238E27FC236}">
                  <a16:creationId xmlns:a16="http://schemas.microsoft.com/office/drawing/2014/main" id="{FA0F2F40-2812-30D0-EA28-8E8D1E264E99}"/>
                </a:ext>
              </a:extLst>
            </p:cNvPr>
            <p:cNvCxnSpPr/>
            <p:nvPr/>
          </p:nvCxnSpPr>
          <p:spPr>
            <a:xfrm>
              <a:off x="6747029" y="435006"/>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sp>
        <p:nvSpPr>
          <p:cNvPr id="23" name="pole tekstowe 22">
            <a:extLst>
              <a:ext uri="{FF2B5EF4-FFF2-40B4-BE49-F238E27FC236}">
                <a16:creationId xmlns:a16="http://schemas.microsoft.com/office/drawing/2014/main" id="{F9E72076-6DB9-556B-9CE2-14784DFD5572}"/>
              </a:ext>
            </a:extLst>
          </p:cNvPr>
          <p:cNvSpPr txBox="1"/>
          <p:nvPr/>
        </p:nvSpPr>
        <p:spPr>
          <a:xfrm>
            <a:off x="6341525" y="1096740"/>
            <a:ext cx="5431416" cy="4950073"/>
          </a:xfrm>
          <a:prstGeom prst="rect">
            <a:avLst/>
          </a:prstGeom>
          <a:noFill/>
        </p:spPr>
        <p:txBody>
          <a:bodyPr wrap="square" rtlCol="0">
            <a:spAutoFit/>
          </a:bodyPr>
          <a:lstStyle/>
          <a:p>
            <a:pPr algn="just">
              <a:lnSpc>
                <a:spcPts val="1960"/>
              </a:lnSpc>
            </a:pP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Tak, jak w całej Polsce, wycinano firanki (naklejane lub zawieszane w oknach). Do ich wykonania używano </a:t>
            </a:r>
            <a:r>
              <a:rPr lang="pl-PL" sz="1500" dirty="0" err="1">
                <a:solidFill>
                  <a:srgbClr val="263779"/>
                </a:solidFill>
                <a:latin typeface="Lato" panose="020F0502020204030203" pitchFamily="34" charset="0"/>
                <a:ea typeface="Lato" panose="020F0502020204030203" pitchFamily="34" charset="0"/>
                <a:cs typeface="Lato" panose="020F0502020204030203" pitchFamily="34" charset="0"/>
              </a:rPr>
              <a:t>półpergaminu</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nożyc do strzyżenia owiec lub ostrym noży gospodarskich. Czasami używano specjalnych metalowych sztancy. Papier składano w kilka warstw i wycinano w nim ażury. Wielkość, kształt i ozdobność firanek zależały od fantazji i umiejętności wykonawczyni. Początkowo były to proste, np. pasowe, układy geometrycznych kształtów – kół, kwadratów, rombów, trójkątów. Stopniowo pojawiały się coraz bardziej skomplikowane kompozycje ze stylizowanymi kwiatami (z kółek, łezek, stylizowanych listków, serduszek…). Z upływem czasu wzory stawały się coraz bogatsze. Oprócz kształtów geometrycznych i uproszczonych roślinnych wprowadzano motywy zwierzęce (szczególnie ptaki), w ażurach roślinnych starano się zbliżyć do wzorców naturalnych. Urozmaicano dolne brzegi firanek, które często przypominały koronki szydełkowe. Pozostawiano coraz mniej powierzchni papieru bez ażurów. Zwiększał się format firanek; zmniejszała ilość złożeń.</a:t>
            </a:r>
            <a:endParaRPr lang="pl-PL" dirty="0"/>
          </a:p>
        </p:txBody>
      </p:sp>
      <p:grpSp>
        <p:nvGrpSpPr>
          <p:cNvPr id="2" name="Grupa 1">
            <a:extLst>
              <a:ext uri="{FF2B5EF4-FFF2-40B4-BE49-F238E27FC236}">
                <a16:creationId xmlns:a16="http://schemas.microsoft.com/office/drawing/2014/main" id="{4550D6C8-5833-DFAC-4B06-400A677F1070}"/>
              </a:ext>
            </a:extLst>
          </p:cNvPr>
          <p:cNvGrpSpPr/>
          <p:nvPr/>
        </p:nvGrpSpPr>
        <p:grpSpPr>
          <a:xfrm>
            <a:off x="11084833" y="0"/>
            <a:ext cx="790916" cy="776133"/>
            <a:chOff x="11084833" y="0"/>
            <a:chExt cx="790916" cy="776133"/>
          </a:xfrm>
        </p:grpSpPr>
        <p:sp>
          <p:nvSpPr>
            <p:cNvPr id="11" name="Prostokąt 10">
              <a:extLst>
                <a:ext uri="{FF2B5EF4-FFF2-40B4-BE49-F238E27FC236}">
                  <a16:creationId xmlns:a16="http://schemas.microsoft.com/office/drawing/2014/main" id="{F4D98955-803B-02BA-E9E5-50C7B20D9B8B}"/>
                </a:ext>
              </a:extLst>
            </p:cNvPr>
            <p:cNvSpPr/>
            <p:nvPr/>
          </p:nvSpPr>
          <p:spPr>
            <a:xfrm>
              <a:off x="11084833" y="0"/>
              <a:ext cx="790916" cy="776133"/>
            </a:xfrm>
            <a:prstGeom prst="rect">
              <a:avLst/>
            </a:prstGeom>
            <a:solidFill>
              <a:srgbClr val="C014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25" name="pole tekstowe 24">
              <a:extLst>
                <a:ext uri="{FF2B5EF4-FFF2-40B4-BE49-F238E27FC236}">
                  <a16:creationId xmlns:a16="http://schemas.microsoft.com/office/drawing/2014/main" id="{8323DD6C-B21D-3EA4-9977-25A7D353DF0D}"/>
                </a:ext>
              </a:extLst>
            </p:cNvPr>
            <p:cNvSpPr txBox="1"/>
            <p:nvPr/>
          </p:nvSpPr>
          <p:spPr>
            <a:xfrm>
              <a:off x="11252378" y="157233"/>
              <a:ext cx="520563" cy="461665"/>
            </a:xfrm>
            <a:prstGeom prst="rect">
              <a:avLst/>
            </a:prstGeom>
            <a:noFill/>
          </p:spPr>
          <p:txBody>
            <a:bodyPr wrap="square" rtlCol="0">
              <a:spAutoFit/>
            </a:bodyPr>
            <a:lstStyle/>
            <a:p>
              <a:r>
                <a:rPr lang="pl-PL" sz="2400" dirty="0">
                  <a:solidFill>
                    <a:schemeClr val="bg1"/>
                  </a:solidFill>
                </a:rPr>
                <a:t>14</a:t>
              </a:r>
            </a:p>
          </p:txBody>
        </p:sp>
      </p:grpSp>
      <p:pic>
        <p:nvPicPr>
          <p:cNvPr id="4" name="Obraz 3">
            <a:extLst>
              <a:ext uri="{FF2B5EF4-FFF2-40B4-BE49-F238E27FC236}">
                <a16:creationId xmlns:a16="http://schemas.microsoft.com/office/drawing/2014/main" id="{E88B3380-FB13-1EC3-8018-FFFF1D67180E}"/>
              </a:ext>
            </a:extLst>
          </p:cNvPr>
          <p:cNvPicPr>
            <a:picLocks noChangeAspect="1"/>
          </p:cNvPicPr>
          <p:nvPr/>
        </p:nvPicPr>
        <p:blipFill>
          <a:blip r:embed="rId2"/>
          <a:srcRect/>
          <a:stretch/>
        </p:blipFill>
        <p:spPr>
          <a:xfrm>
            <a:off x="5834" y="3651647"/>
            <a:ext cx="5228195" cy="3206354"/>
          </a:xfrm>
          <a:prstGeom prst="rect">
            <a:avLst/>
          </a:prstGeom>
        </p:spPr>
      </p:pic>
    </p:spTree>
    <p:extLst>
      <p:ext uri="{BB962C8B-B14F-4D97-AF65-F5344CB8AC3E}">
        <p14:creationId xmlns:p14="http://schemas.microsoft.com/office/powerpoint/2010/main" val="2083891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DAAEA5-30EC-5A87-128A-7B086DFBECC3}"/>
            </a:ext>
          </a:extLst>
        </p:cNvPr>
        <p:cNvGrpSpPr/>
        <p:nvPr/>
      </p:nvGrpSpPr>
      <p:grpSpPr>
        <a:xfrm>
          <a:off x="0" y="0"/>
          <a:ext cx="0" cy="0"/>
          <a:chOff x="0" y="0"/>
          <a:chExt cx="0" cy="0"/>
        </a:xfrm>
      </p:grpSpPr>
      <p:grpSp>
        <p:nvGrpSpPr>
          <p:cNvPr id="7" name="Grupa 6">
            <a:extLst>
              <a:ext uri="{FF2B5EF4-FFF2-40B4-BE49-F238E27FC236}">
                <a16:creationId xmlns:a16="http://schemas.microsoft.com/office/drawing/2014/main" id="{EB017B4B-3BB9-E431-6668-FFA9EAD6D7F1}"/>
              </a:ext>
            </a:extLst>
          </p:cNvPr>
          <p:cNvGrpSpPr/>
          <p:nvPr/>
        </p:nvGrpSpPr>
        <p:grpSpPr>
          <a:xfrm>
            <a:off x="0" y="409037"/>
            <a:ext cx="3093457" cy="142043"/>
            <a:chOff x="3653572" y="438181"/>
            <a:chExt cx="3093457" cy="142043"/>
          </a:xfrm>
        </p:grpSpPr>
        <p:cxnSp>
          <p:nvCxnSpPr>
            <p:cNvPr id="8" name="Łącznik prosty 7">
              <a:extLst>
                <a:ext uri="{FF2B5EF4-FFF2-40B4-BE49-F238E27FC236}">
                  <a16:creationId xmlns:a16="http://schemas.microsoft.com/office/drawing/2014/main" id="{2FC38EE4-CE8E-D672-C916-4CD7DBE92B7F}"/>
                </a:ext>
              </a:extLst>
            </p:cNvPr>
            <p:cNvCxnSpPr>
              <a:cxnSpLocks/>
            </p:cNvCxnSpPr>
            <p:nvPr/>
          </p:nvCxnSpPr>
          <p:spPr>
            <a:xfrm flipV="1">
              <a:off x="3653572" y="506027"/>
              <a:ext cx="3093457" cy="3175"/>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9" name="Łącznik prosty 8">
              <a:extLst>
                <a:ext uri="{FF2B5EF4-FFF2-40B4-BE49-F238E27FC236}">
                  <a16:creationId xmlns:a16="http://schemas.microsoft.com/office/drawing/2014/main" id="{4D9ACAC2-5082-75A0-B30E-12A51FDAC180}"/>
                </a:ext>
              </a:extLst>
            </p:cNvPr>
            <p:cNvCxnSpPr/>
            <p:nvPr/>
          </p:nvCxnSpPr>
          <p:spPr>
            <a:xfrm>
              <a:off x="6747029" y="438181"/>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grpSp>
        <p:nvGrpSpPr>
          <p:cNvPr id="11" name="Grupa 10">
            <a:extLst>
              <a:ext uri="{FF2B5EF4-FFF2-40B4-BE49-F238E27FC236}">
                <a16:creationId xmlns:a16="http://schemas.microsoft.com/office/drawing/2014/main" id="{7B8F5D65-C1D7-C6B9-6A1C-4622BFCE8EC4}"/>
              </a:ext>
            </a:extLst>
          </p:cNvPr>
          <p:cNvGrpSpPr/>
          <p:nvPr/>
        </p:nvGrpSpPr>
        <p:grpSpPr>
          <a:xfrm rot="10800000">
            <a:off x="5679928" y="6288055"/>
            <a:ext cx="6512072" cy="142043"/>
            <a:chOff x="234957" y="435006"/>
            <a:chExt cx="6512072" cy="142043"/>
          </a:xfrm>
        </p:grpSpPr>
        <p:cxnSp>
          <p:nvCxnSpPr>
            <p:cNvPr id="12" name="Łącznik prosty 11">
              <a:extLst>
                <a:ext uri="{FF2B5EF4-FFF2-40B4-BE49-F238E27FC236}">
                  <a16:creationId xmlns:a16="http://schemas.microsoft.com/office/drawing/2014/main" id="{46294293-A3B1-FF9B-7872-218C6E036129}"/>
                </a:ext>
              </a:extLst>
            </p:cNvPr>
            <p:cNvCxnSpPr>
              <a:cxnSpLocks/>
            </p:cNvCxnSpPr>
            <p:nvPr/>
          </p:nvCxnSpPr>
          <p:spPr>
            <a:xfrm rot="10800000" flipH="1" flipV="1">
              <a:off x="234957" y="483987"/>
              <a:ext cx="6512071" cy="2204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13" name="Łącznik prosty 12">
              <a:extLst>
                <a:ext uri="{FF2B5EF4-FFF2-40B4-BE49-F238E27FC236}">
                  <a16:creationId xmlns:a16="http://schemas.microsoft.com/office/drawing/2014/main" id="{6782A6B5-CAED-D108-9EB9-C0FD3DDD3382}"/>
                </a:ext>
              </a:extLst>
            </p:cNvPr>
            <p:cNvCxnSpPr/>
            <p:nvPr/>
          </p:nvCxnSpPr>
          <p:spPr>
            <a:xfrm>
              <a:off x="6747029" y="435006"/>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sp>
        <p:nvSpPr>
          <p:cNvPr id="14" name="pole tekstowe 13">
            <a:extLst>
              <a:ext uri="{FF2B5EF4-FFF2-40B4-BE49-F238E27FC236}">
                <a16:creationId xmlns:a16="http://schemas.microsoft.com/office/drawing/2014/main" id="{81DEF762-AB32-5497-E641-30697CBBB951}"/>
              </a:ext>
            </a:extLst>
          </p:cNvPr>
          <p:cNvSpPr txBox="1"/>
          <p:nvPr/>
        </p:nvSpPr>
        <p:spPr>
          <a:xfrm>
            <a:off x="430090" y="6128245"/>
            <a:ext cx="520563" cy="461665"/>
          </a:xfrm>
          <a:prstGeom prst="rect">
            <a:avLst/>
          </a:prstGeom>
          <a:noFill/>
        </p:spPr>
        <p:txBody>
          <a:bodyPr wrap="square" rtlCol="0">
            <a:spAutoFit/>
          </a:bodyPr>
          <a:lstStyle/>
          <a:p>
            <a:r>
              <a:rPr lang="pl-PL" sz="2400" dirty="0">
                <a:solidFill>
                  <a:schemeClr val="bg1"/>
                </a:solidFill>
              </a:rPr>
              <a:t>03</a:t>
            </a:r>
          </a:p>
        </p:txBody>
      </p:sp>
      <p:grpSp>
        <p:nvGrpSpPr>
          <p:cNvPr id="2" name="Grupa 1">
            <a:extLst>
              <a:ext uri="{FF2B5EF4-FFF2-40B4-BE49-F238E27FC236}">
                <a16:creationId xmlns:a16="http://schemas.microsoft.com/office/drawing/2014/main" id="{7CC907C5-E76C-C629-3E3A-3D5D64E4829E}"/>
              </a:ext>
            </a:extLst>
          </p:cNvPr>
          <p:cNvGrpSpPr/>
          <p:nvPr/>
        </p:nvGrpSpPr>
        <p:grpSpPr>
          <a:xfrm>
            <a:off x="1010729" y="1252784"/>
            <a:ext cx="10198004" cy="2998216"/>
            <a:chOff x="1009462" y="1009102"/>
            <a:chExt cx="10198004" cy="2998216"/>
          </a:xfrm>
        </p:grpSpPr>
        <p:sp>
          <p:nvSpPr>
            <p:cNvPr id="10" name="pole tekstowe 9">
              <a:extLst>
                <a:ext uri="{FF2B5EF4-FFF2-40B4-BE49-F238E27FC236}">
                  <a16:creationId xmlns:a16="http://schemas.microsoft.com/office/drawing/2014/main" id="{9C9BBC3C-DE7E-9A2B-7675-DCB20449DC09}"/>
                </a:ext>
              </a:extLst>
            </p:cNvPr>
            <p:cNvSpPr txBox="1"/>
            <p:nvPr/>
          </p:nvSpPr>
          <p:spPr>
            <a:xfrm>
              <a:off x="1009462" y="1009102"/>
              <a:ext cx="5543549" cy="1354217"/>
            </a:xfrm>
            <a:prstGeom prst="rect">
              <a:avLst/>
            </a:prstGeom>
            <a:noFill/>
          </p:spPr>
          <p:txBody>
            <a:bodyPr wrap="square" rtlCol="0">
              <a:spAutoFit/>
            </a:bodyPr>
            <a:lstStyle/>
            <a:p>
              <a:r>
                <a:rPr lang="pl-PL" sz="4100" b="1" dirty="0">
                  <a:solidFill>
                    <a:srgbClr val="263779"/>
                  </a:solidFill>
                  <a:latin typeface="Lato Black" panose="020F0502020204030203" pitchFamily="34" charset="0"/>
                  <a:ea typeface="Lato Black" panose="020F0502020204030203" pitchFamily="34" charset="0"/>
                  <a:cs typeface="Lato Black" panose="020F0502020204030203" pitchFamily="34" charset="0"/>
                </a:rPr>
                <a:t>Wycinanka dziś (Renesans)</a:t>
              </a:r>
            </a:p>
          </p:txBody>
        </p:sp>
        <p:sp>
          <p:nvSpPr>
            <p:cNvPr id="17" name="pole tekstowe 16">
              <a:extLst>
                <a:ext uri="{FF2B5EF4-FFF2-40B4-BE49-F238E27FC236}">
                  <a16:creationId xmlns:a16="http://schemas.microsoft.com/office/drawing/2014/main" id="{10C76BA3-BF53-1E99-E267-14A9DD1C666B}"/>
                </a:ext>
              </a:extLst>
            </p:cNvPr>
            <p:cNvSpPr txBox="1"/>
            <p:nvPr/>
          </p:nvSpPr>
          <p:spPr>
            <a:xfrm>
              <a:off x="1009462" y="3196199"/>
              <a:ext cx="10198004" cy="811119"/>
            </a:xfrm>
            <a:prstGeom prst="rect">
              <a:avLst/>
            </a:prstGeom>
            <a:noFill/>
          </p:spPr>
          <p:txBody>
            <a:bodyPr wrap="square" rtlCol="0">
              <a:spAutoFit/>
            </a:bodyPr>
            <a:lstStyle/>
            <a:p>
              <a:pPr algn="just">
                <a:lnSpc>
                  <a:spcPts val="1860"/>
                </a:lnSpc>
              </a:pP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Do dziś firanki wycinane są (choć, niestety, praktykuje to bardzo znikoma ilość osób) z </a:t>
              </a:r>
              <a:r>
                <a:rPr lang="pl-PL" sz="1500" dirty="0" err="1">
                  <a:solidFill>
                    <a:srgbClr val="263779"/>
                  </a:solidFill>
                  <a:latin typeface="Lato" panose="020F0502020204030203" pitchFamily="34" charset="0"/>
                  <a:ea typeface="Lato" panose="020F0502020204030203" pitchFamily="34" charset="0"/>
                  <a:cs typeface="Lato" panose="020F0502020204030203" pitchFamily="34" charset="0"/>
                </a:rPr>
                <a:t>półpergaminu</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Używa się do ich wycinania skalpeli – nożyków do papieru. Wycinanka w bardzo zróżnicowanej formie przeżywa obecnie swój renesans. Wykorzystuje się ją na laurkach, zaproszeniach, kartach okolicznościowych i w innych formach użytkowych.</a:t>
              </a:r>
              <a:endParaRPr lang="pl-PL" dirty="0">
                <a:solidFill>
                  <a:srgbClr val="263779"/>
                </a:solidFill>
              </a:endParaRPr>
            </a:p>
          </p:txBody>
        </p:sp>
      </p:grpSp>
      <p:grpSp>
        <p:nvGrpSpPr>
          <p:cNvPr id="15" name="Grupa 14">
            <a:extLst>
              <a:ext uri="{FF2B5EF4-FFF2-40B4-BE49-F238E27FC236}">
                <a16:creationId xmlns:a16="http://schemas.microsoft.com/office/drawing/2014/main" id="{AFBA4473-78E3-FC8E-A184-6BA49912C551}"/>
              </a:ext>
            </a:extLst>
          </p:cNvPr>
          <p:cNvGrpSpPr/>
          <p:nvPr/>
        </p:nvGrpSpPr>
        <p:grpSpPr>
          <a:xfrm>
            <a:off x="218546" y="6081867"/>
            <a:ext cx="790916" cy="776133"/>
            <a:chOff x="11084833" y="0"/>
            <a:chExt cx="790916" cy="776133"/>
          </a:xfrm>
        </p:grpSpPr>
        <p:sp>
          <p:nvSpPr>
            <p:cNvPr id="16" name="Prostokąt 15">
              <a:extLst>
                <a:ext uri="{FF2B5EF4-FFF2-40B4-BE49-F238E27FC236}">
                  <a16:creationId xmlns:a16="http://schemas.microsoft.com/office/drawing/2014/main" id="{711E178E-4D3B-6066-FC35-6D034388205B}"/>
                </a:ext>
              </a:extLst>
            </p:cNvPr>
            <p:cNvSpPr/>
            <p:nvPr/>
          </p:nvSpPr>
          <p:spPr>
            <a:xfrm>
              <a:off x="11084833" y="0"/>
              <a:ext cx="790916" cy="776133"/>
            </a:xfrm>
            <a:prstGeom prst="rect">
              <a:avLst/>
            </a:prstGeom>
            <a:solidFill>
              <a:srgbClr val="C014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8" name="pole tekstowe 17">
              <a:extLst>
                <a:ext uri="{FF2B5EF4-FFF2-40B4-BE49-F238E27FC236}">
                  <a16:creationId xmlns:a16="http://schemas.microsoft.com/office/drawing/2014/main" id="{883F4B41-ECC8-66AE-725C-FC79BBAEC12D}"/>
                </a:ext>
              </a:extLst>
            </p:cNvPr>
            <p:cNvSpPr txBox="1"/>
            <p:nvPr/>
          </p:nvSpPr>
          <p:spPr>
            <a:xfrm>
              <a:off x="11252378" y="157233"/>
              <a:ext cx="520563" cy="461665"/>
            </a:xfrm>
            <a:prstGeom prst="rect">
              <a:avLst/>
            </a:prstGeom>
            <a:noFill/>
          </p:spPr>
          <p:txBody>
            <a:bodyPr wrap="square" rtlCol="0">
              <a:spAutoFit/>
            </a:bodyPr>
            <a:lstStyle/>
            <a:p>
              <a:r>
                <a:rPr lang="pl-PL" sz="2400" dirty="0">
                  <a:solidFill>
                    <a:schemeClr val="bg1"/>
                  </a:solidFill>
                </a:rPr>
                <a:t>15</a:t>
              </a:r>
            </a:p>
          </p:txBody>
        </p:sp>
      </p:grpSp>
      <p:pic>
        <p:nvPicPr>
          <p:cNvPr id="6" name="Obraz 5">
            <a:extLst>
              <a:ext uri="{FF2B5EF4-FFF2-40B4-BE49-F238E27FC236}">
                <a16:creationId xmlns:a16="http://schemas.microsoft.com/office/drawing/2014/main" id="{5B342955-F6B0-50B5-415E-47DDC875C6D3}"/>
              </a:ext>
            </a:extLst>
          </p:cNvPr>
          <p:cNvPicPr>
            <a:picLocks noChangeAspect="1"/>
          </p:cNvPicPr>
          <p:nvPr/>
        </p:nvPicPr>
        <p:blipFill>
          <a:blip r:embed="rId2"/>
          <a:srcRect/>
          <a:stretch/>
        </p:blipFill>
        <p:spPr>
          <a:xfrm>
            <a:off x="8308404" y="7819"/>
            <a:ext cx="3883596" cy="2470580"/>
          </a:xfrm>
          <a:prstGeom prst="rect">
            <a:avLst/>
          </a:prstGeom>
        </p:spPr>
      </p:pic>
    </p:spTree>
    <p:extLst>
      <p:ext uri="{BB962C8B-B14F-4D97-AF65-F5344CB8AC3E}">
        <p14:creationId xmlns:p14="http://schemas.microsoft.com/office/powerpoint/2010/main" val="2350549867"/>
      </p:ext>
    </p:extLst>
  </p:cSld>
  <p:clrMapOvr>
    <a:masterClrMapping/>
  </p:clrMapOvr>
</p:sld>
</file>

<file path=ppt/theme/theme1.xml><?xml version="1.0" encoding="utf-8"?>
<a:theme xmlns:a="http://schemas.openxmlformats.org/drawingml/2006/main" name="Motyw pakietu Office">
  <a:themeElements>
    <a:clrScheme name="Pakiet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Pakiet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Pakiet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yw pakietu Office">
  <a:themeElements>
    <a:clrScheme name="Pakiet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Pakiet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Pakiet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835</TotalTime>
  <Words>1635</Words>
  <Application>Microsoft Office PowerPoint</Application>
  <PresentationFormat>Panoramiczny</PresentationFormat>
  <Paragraphs>66</Paragraphs>
  <Slides>15</Slides>
  <Notes>0</Notes>
  <HiddenSlides>0</HiddenSlides>
  <MMClips>0</MMClips>
  <ScaleCrop>false</ScaleCrop>
  <HeadingPairs>
    <vt:vector size="6" baseType="variant">
      <vt:variant>
        <vt:lpstr>Używane czcionki</vt:lpstr>
      </vt:variant>
      <vt:variant>
        <vt:i4>5</vt:i4>
      </vt:variant>
      <vt:variant>
        <vt:lpstr>Motyw</vt:lpstr>
      </vt:variant>
      <vt:variant>
        <vt:i4>1</vt:i4>
      </vt:variant>
      <vt:variant>
        <vt:lpstr>Tytuły slajdów</vt:lpstr>
      </vt:variant>
      <vt:variant>
        <vt:i4>15</vt:i4>
      </vt:variant>
    </vt:vector>
  </HeadingPairs>
  <TitlesOfParts>
    <vt:vector size="21" baseType="lpstr">
      <vt:lpstr>Arial</vt:lpstr>
      <vt:lpstr>Calibri</vt:lpstr>
      <vt:lpstr>Calibri Light</vt:lpstr>
      <vt:lpstr>Lato</vt:lpstr>
      <vt:lpstr>Lato Black</vt:lpstr>
      <vt:lpstr>Motyw pakietu Office</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Prezentacja programu PowerPoint</dc:title>
  <dc:creator>Natalia Szczesniak</dc:creator>
  <cp:lastModifiedBy>Patrycja Pastuszak</cp:lastModifiedBy>
  <cp:revision>24</cp:revision>
  <dcterms:created xsi:type="dcterms:W3CDTF">2022-04-01T12:42:11Z</dcterms:created>
  <dcterms:modified xsi:type="dcterms:W3CDTF">2026-02-17T17:52:14Z</dcterms:modified>
</cp:coreProperties>
</file>