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3"/>
  </p:notesMasterIdLst>
  <p:sldIdLst>
    <p:sldId id="260" r:id="rId2"/>
    <p:sldId id="261" r:id="rId3"/>
    <p:sldId id="262" r:id="rId4"/>
    <p:sldId id="263" r:id="rId5"/>
    <p:sldId id="264" r:id="rId6"/>
    <p:sldId id="280" r:id="rId7"/>
    <p:sldId id="265" r:id="rId8"/>
    <p:sldId id="275" r:id="rId9"/>
    <p:sldId id="276" r:id="rId10"/>
    <p:sldId id="266" r:id="rId11"/>
    <p:sldId id="267" r:id="rId12"/>
    <p:sldId id="268" r:id="rId13"/>
    <p:sldId id="269" r:id="rId14"/>
    <p:sldId id="270" r:id="rId15"/>
    <p:sldId id="271" r:id="rId16"/>
    <p:sldId id="272" r:id="rId17"/>
    <p:sldId id="273" r:id="rId18"/>
    <p:sldId id="274" r:id="rId19"/>
    <p:sldId id="277" r:id="rId20"/>
    <p:sldId id="278" r:id="rId21"/>
    <p:sldId id="279" r:id="rId22"/>
  </p:sldIdLst>
  <p:sldSz cx="12192000" cy="6858000"/>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3779"/>
    <a:srgbClr val="C01422"/>
    <a:srgbClr val="606060"/>
    <a:srgbClr val="9D9D9C"/>
    <a:srgbClr val="413C3B"/>
    <a:srgbClr val="EDEDED"/>
    <a:srgbClr val="3C3C3B"/>
    <a:srgbClr val="F2A20F"/>
    <a:srgbClr val="5757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8"/>
    <p:restoredTop sz="96038"/>
  </p:normalViewPr>
  <p:slideViewPr>
    <p:cSldViewPr snapToGrid="0" snapToObjects="1">
      <p:cViewPr varScale="1">
        <p:scale>
          <a:sx n="90" d="100"/>
          <a:sy n="90" d="100"/>
        </p:scale>
        <p:origin x="108" y="4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B0D34F-417C-AE4D-A296-57DC498886C3}" type="datetimeFigureOut">
              <a:rPr lang="pl-PL" smtClean="0"/>
              <a:t>22.02.2026</a:t>
            </a:fld>
            <a:endParaRPr lang="pl-PL"/>
          </a:p>
        </p:txBody>
      </p:sp>
      <p:sp>
        <p:nvSpPr>
          <p:cNvPr id="4" name="Symbol zastępczy obrazu slajd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629775-2EC1-1643-B165-0F4037133492}" type="slidenum">
              <a:rPr lang="pl-PL" smtClean="0"/>
              <a:t>‹#›</a:t>
            </a:fld>
            <a:endParaRPr lang="pl-PL"/>
          </a:p>
        </p:txBody>
      </p:sp>
    </p:spTree>
    <p:extLst>
      <p:ext uri="{BB962C8B-B14F-4D97-AF65-F5344CB8AC3E}">
        <p14:creationId xmlns:p14="http://schemas.microsoft.com/office/powerpoint/2010/main" val="26239762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E100736-5EA1-724E-9DA7-54484B90703B}"/>
              </a:ext>
            </a:extLst>
          </p:cNvPr>
          <p:cNvSpPr>
            <a:spLocks noGrp="1"/>
          </p:cNvSpPr>
          <p:nvPr>
            <p:ph type="ctrTitle"/>
          </p:nvPr>
        </p:nvSpPr>
        <p:spPr>
          <a:xfrm>
            <a:off x="1524000" y="1122363"/>
            <a:ext cx="9144000" cy="2387600"/>
          </a:xfrm>
        </p:spPr>
        <p:txBody>
          <a:bodyPr anchor="b"/>
          <a:lstStyle>
            <a:lvl1pPr algn="ctr">
              <a:defRPr sz="6000"/>
            </a:lvl1pPr>
          </a:lstStyle>
          <a:p>
            <a:r>
              <a:rPr lang="pl-PL"/>
              <a:t>Kliknij, aby edytować styl</a:t>
            </a:r>
          </a:p>
        </p:txBody>
      </p:sp>
      <p:sp>
        <p:nvSpPr>
          <p:cNvPr id="3" name="Podtytuł 2">
            <a:extLst>
              <a:ext uri="{FF2B5EF4-FFF2-40B4-BE49-F238E27FC236}">
                <a16:creationId xmlns:a16="http://schemas.microsoft.com/office/drawing/2014/main" id="{F49BA4B4-1332-8943-83D6-C653B3E9D1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a:t>Kliknij, aby edytować styl wzorca podtytułu</a:t>
            </a:r>
          </a:p>
        </p:txBody>
      </p:sp>
      <p:sp>
        <p:nvSpPr>
          <p:cNvPr id="4" name="Symbol zastępczy daty 3">
            <a:extLst>
              <a:ext uri="{FF2B5EF4-FFF2-40B4-BE49-F238E27FC236}">
                <a16:creationId xmlns:a16="http://schemas.microsoft.com/office/drawing/2014/main" id="{91945ED8-445C-FE45-8587-5ED6DAED02CF}"/>
              </a:ext>
            </a:extLst>
          </p:cNvPr>
          <p:cNvSpPr>
            <a:spLocks noGrp="1"/>
          </p:cNvSpPr>
          <p:nvPr>
            <p:ph type="dt" sz="half" idx="10"/>
          </p:nvPr>
        </p:nvSpPr>
        <p:spPr/>
        <p:txBody>
          <a:bodyPr/>
          <a:lstStyle/>
          <a:p>
            <a:fld id="{55BE928B-91DF-8443-AC68-CB05F3F1656F}" type="datetimeFigureOut">
              <a:rPr lang="pl-PL" smtClean="0"/>
              <a:t>22.02.2026</a:t>
            </a:fld>
            <a:endParaRPr lang="pl-PL"/>
          </a:p>
        </p:txBody>
      </p:sp>
      <p:sp>
        <p:nvSpPr>
          <p:cNvPr id="5" name="Symbol zastępczy stopki 4">
            <a:extLst>
              <a:ext uri="{FF2B5EF4-FFF2-40B4-BE49-F238E27FC236}">
                <a16:creationId xmlns:a16="http://schemas.microsoft.com/office/drawing/2014/main" id="{92106BFC-AC66-1A48-BD43-C1BEB31E4324}"/>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DB75F6D8-CC7A-0647-B88D-BF269D36800C}"/>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508139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551BB7F-B071-D149-B6B1-1C66A7E9D006}"/>
              </a:ext>
            </a:extLst>
          </p:cNvPr>
          <p:cNvSpPr>
            <a:spLocks noGrp="1"/>
          </p:cNvSpPr>
          <p:nvPr>
            <p:ph type="title"/>
          </p:nvPr>
        </p:nvSpPr>
        <p:spPr/>
        <p:txBody>
          <a:bodyPr/>
          <a:lstStyle/>
          <a:p>
            <a:r>
              <a:rPr lang="pl-PL"/>
              <a:t>Kliknij, aby edytować styl</a:t>
            </a:r>
          </a:p>
        </p:txBody>
      </p:sp>
      <p:sp>
        <p:nvSpPr>
          <p:cNvPr id="3" name="Symbol zastępczy zawartości 2">
            <a:extLst>
              <a:ext uri="{FF2B5EF4-FFF2-40B4-BE49-F238E27FC236}">
                <a16:creationId xmlns:a16="http://schemas.microsoft.com/office/drawing/2014/main" id="{00A5EC3F-D301-DD48-B464-B83DA8A24800}"/>
              </a:ext>
            </a:extLst>
          </p:cNvPr>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FB26216A-7D4D-E348-9C93-0AAA4EB81721}"/>
              </a:ext>
            </a:extLst>
          </p:cNvPr>
          <p:cNvSpPr>
            <a:spLocks noGrp="1"/>
          </p:cNvSpPr>
          <p:nvPr>
            <p:ph type="dt" sz="half" idx="10"/>
          </p:nvPr>
        </p:nvSpPr>
        <p:spPr/>
        <p:txBody>
          <a:bodyPr/>
          <a:lstStyle/>
          <a:p>
            <a:fld id="{55BE928B-91DF-8443-AC68-CB05F3F1656F}" type="datetimeFigureOut">
              <a:rPr lang="pl-PL" smtClean="0"/>
              <a:t>22.02.2026</a:t>
            </a:fld>
            <a:endParaRPr lang="pl-PL"/>
          </a:p>
        </p:txBody>
      </p:sp>
      <p:sp>
        <p:nvSpPr>
          <p:cNvPr id="5" name="Symbol zastępczy stopki 4">
            <a:extLst>
              <a:ext uri="{FF2B5EF4-FFF2-40B4-BE49-F238E27FC236}">
                <a16:creationId xmlns:a16="http://schemas.microsoft.com/office/drawing/2014/main" id="{9905C2ED-13F7-ED42-90E3-D80636800C28}"/>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40254899-8356-8A4B-9FB5-1059A9036E50}"/>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3308630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C766AEA-B3C6-2E41-B663-030EA6364008}"/>
              </a:ext>
            </a:extLst>
          </p:cNvPr>
          <p:cNvSpPr>
            <a:spLocks noGrp="1"/>
          </p:cNvSpPr>
          <p:nvPr>
            <p:ph type="title"/>
          </p:nvPr>
        </p:nvSpPr>
        <p:spPr>
          <a:xfrm>
            <a:off x="831850" y="1709738"/>
            <a:ext cx="10515600" cy="2852737"/>
          </a:xfrm>
        </p:spPr>
        <p:txBody>
          <a:bodyPr anchor="b"/>
          <a:lstStyle>
            <a:lvl1pPr>
              <a:defRPr sz="6000"/>
            </a:lvl1pPr>
          </a:lstStyle>
          <a:p>
            <a:r>
              <a:rPr lang="pl-PL"/>
              <a:t>Kliknij, aby edytować styl</a:t>
            </a:r>
          </a:p>
        </p:txBody>
      </p:sp>
      <p:sp>
        <p:nvSpPr>
          <p:cNvPr id="3" name="Symbol zastępczy tekstu 2">
            <a:extLst>
              <a:ext uri="{FF2B5EF4-FFF2-40B4-BE49-F238E27FC236}">
                <a16:creationId xmlns:a16="http://schemas.microsoft.com/office/drawing/2014/main" id="{436AB6E5-4279-AB44-B040-0EE18B6EAAF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l-PL"/>
              <a:t>Kliknij, aby edytować style wzorca tekstu</a:t>
            </a:r>
          </a:p>
        </p:txBody>
      </p:sp>
      <p:sp>
        <p:nvSpPr>
          <p:cNvPr id="4" name="Symbol zastępczy daty 3">
            <a:extLst>
              <a:ext uri="{FF2B5EF4-FFF2-40B4-BE49-F238E27FC236}">
                <a16:creationId xmlns:a16="http://schemas.microsoft.com/office/drawing/2014/main" id="{9BBF0A51-E286-4542-9AF4-BE3E251E8D73}"/>
              </a:ext>
            </a:extLst>
          </p:cNvPr>
          <p:cNvSpPr>
            <a:spLocks noGrp="1"/>
          </p:cNvSpPr>
          <p:nvPr>
            <p:ph type="dt" sz="half" idx="10"/>
          </p:nvPr>
        </p:nvSpPr>
        <p:spPr/>
        <p:txBody>
          <a:bodyPr/>
          <a:lstStyle/>
          <a:p>
            <a:fld id="{55BE928B-91DF-8443-AC68-CB05F3F1656F}" type="datetimeFigureOut">
              <a:rPr lang="pl-PL" smtClean="0"/>
              <a:t>22.02.2026</a:t>
            </a:fld>
            <a:endParaRPr lang="pl-PL"/>
          </a:p>
        </p:txBody>
      </p:sp>
      <p:sp>
        <p:nvSpPr>
          <p:cNvPr id="5" name="Symbol zastępczy stopki 4">
            <a:extLst>
              <a:ext uri="{FF2B5EF4-FFF2-40B4-BE49-F238E27FC236}">
                <a16:creationId xmlns:a16="http://schemas.microsoft.com/office/drawing/2014/main" id="{651AF7AE-6532-7B40-BD61-CBAACADA2C68}"/>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F174342C-DCCA-1742-BFCE-E8BB75A4EA29}"/>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6199472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DFD8457-4ADC-9648-B5FB-5B26F94D3D6F}"/>
              </a:ext>
            </a:extLst>
          </p:cNvPr>
          <p:cNvSpPr>
            <a:spLocks noGrp="1"/>
          </p:cNvSpPr>
          <p:nvPr>
            <p:ph type="title"/>
          </p:nvPr>
        </p:nvSpPr>
        <p:spPr/>
        <p:txBody>
          <a:bodyPr/>
          <a:lstStyle/>
          <a:p>
            <a:r>
              <a:rPr lang="pl-PL"/>
              <a:t>Kliknij, aby edytować styl</a:t>
            </a:r>
          </a:p>
        </p:txBody>
      </p:sp>
      <p:sp>
        <p:nvSpPr>
          <p:cNvPr id="3" name="Symbol zastępczy zawartości 2">
            <a:extLst>
              <a:ext uri="{FF2B5EF4-FFF2-40B4-BE49-F238E27FC236}">
                <a16:creationId xmlns:a16="http://schemas.microsoft.com/office/drawing/2014/main" id="{A9515D3A-D49C-B04A-80B6-0DE4D57060EF}"/>
              </a:ext>
            </a:extLst>
          </p:cNvPr>
          <p:cNvSpPr>
            <a:spLocks noGrp="1"/>
          </p:cNvSpPr>
          <p:nvPr>
            <p:ph sz="half" idx="1"/>
          </p:nvPr>
        </p:nvSpPr>
        <p:spPr>
          <a:xfrm>
            <a:off x="838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a:extLst>
              <a:ext uri="{FF2B5EF4-FFF2-40B4-BE49-F238E27FC236}">
                <a16:creationId xmlns:a16="http://schemas.microsoft.com/office/drawing/2014/main" id="{BB295A65-450B-5D44-A07D-F4614FE4BA1B}"/>
              </a:ext>
            </a:extLst>
          </p:cNvPr>
          <p:cNvSpPr>
            <a:spLocks noGrp="1"/>
          </p:cNvSpPr>
          <p:nvPr>
            <p:ph sz="half" idx="2"/>
          </p:nvPr>
        </p:nvSpPr>
        <p:spPr>
          <a:xfrm>
            <a:off x="6172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daty 4">
            <a:extLst>
              <a:ext uri="{FF2B5EF4-FFF2-40B4-BE49-F238E27FC236}">
                <a16:creationId xmlns:a16="http://schemas.microsoft.com/office/drawing/2014/main" id="{1C88E6EB-E8AE-BE4C-AD00-A173E15E8C42}"/>
              </a:ext>
            </a:extLst>
          </p:cNvPr>
          <p:cNvSpPr>
            <a:spLocks noGrp="1"/>
          </p:cNvSpPr>
          <p:nvPr>
            <p:ph type="dt" sz="half" idx="10"/>
          </p:nvPr>
        </p:nvSpPr>
        <p:spPr/>
        <p:txBody>
          <a:bodyPr/>
          <a:lstStyle/>
          <a:p>
            <a:fld id="{55BE928B-91DF-8443-AC68-CB05F3F1656F}" type="datetimeFigureOut">
              <a:rPr lang="pl-PL" smtClean="0"/>
              <a:t>22.02.2026</a:t>
            </a:fld>
            <a:endParaRPr lang="pl-PL"/>
          </a:p>
        </p:txBody>
      </p:sp>
      <p:sp>
        <p:nvSpPr>
          <p:cNvPr id="6" name="Symbol zastępczy stopki 5">
            <a:extLst>
              <a:ext uri="{FF2B5EF4-FFF2-40B4-BE49-F238E27FC236}">
                <a16:creationId xmlns:a16="http://schemas.microsoft.com/office/drawing/2014/main" id="{28EBACDB-DCF2-0C40-80CA-36F9F89692D7}"/>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C6319B3A-58B4-3D4E-A3D3-45D34908D3AA}"/>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309169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F5D07EE-C0A5-8C48-A7EC-72B1DDD260E1}"/>
              </a:ext>
            </a:extLst>
          </p:cNvPr>
          <p:cNvSpPr>
            <a:spLocks noGrp="1"/>
          </p:cNvSpPr>
          <p:nvPr>
            <p:ph type="title"/>
          </p:nvPr>
        </p:nvSpPr>
        <p:spPr>
          <a:xfrm>
            <a:off x="839788" y="365125"/>
            <a:ext cx="10515600" cy="1325563"/>
          </a:xfrm>
        </p:spPr>
        <p:txBody>
          <a:bodyPr/>
          <a:lstStyle/>
          <a:p>
            <a:r>
              <a:rPr lang="pl-PL"/>
              <a:t>Kliknij, aby edytować styl</a:t>
            </a:r>
          </a:p>
        </p:txBody>
      </p:sp>
      <p:sp>
        <p:nvSpPr>
          <p:cNvPr id="3" name="Symbol zastępczy tekstu 2">
            <a:extLst>
              <a:ext uri="{FF2B5EF4-FFF2-40B4-BE49-F238E27FC236}">
                <a16:creationId xmlns:a16="http://schemas.microsoft.com/office/drawing/2014/main" id="{B6E2D3BB-7762-CF46-805B-DCDA1489A0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a:extLst>
              <a:ext uri="{FF2B5EF4-FFF2-40B4-BE49-F238E27FC236}">
                <a16:creationId xmlns:a16="http://schemas.microsoft.com/office/drawing/2014/main" id="{86291E7A-5716-8541-ACF2-69C850A4484E}"/>
              </a:ext>
            </a:extLst>
          </p:cNvPr>
          <p:cNvSpPr>
            <a:spLocks noGrp="1"/>
          </p:cNvSpPr>
          <p:nvPr>
            <p:ph sz="half" idx="2"/>
          </p:nvPr>
        </p:nvSpPr>
        <p:spPr>
          <a:xfrm>
            <a:off x="839788" y="2505075"/>
            <a:ext cx="5157787"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a:extLst>
              <a:ext uri="{FF2B5EF4-FFF2-40B4-BE49-F238E27FC236}">
                <a16:creationId xmlns:a16="http://schemas.microsoft.com/office/drawing/2014/main" id="{45DBC725-838A-B54B-9A2F-B4F9B90AB3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a:extLst>
              <a:ext uri="{FF2B5EF4-FFF2-40B4-BE49-F238E27FC236}">
                <a16:creationId xmlns:a16="http://schemas.microsoft.com/office/drawing/2014/main" id="{4F255A36-FB89-2B4E-A85F-1DC7402BE083}"/>
              </a:ext>
            </a:extLst>
          </p:cNvPr>
          <p:cNvSpPr>
            <a:spLocks noGrp="1"/>
          </p:cNvSpPr>
          <p:nvPr>
            <p:ph sz="quarter" idx="4"/>
          </p:nvPr>
        </p:nvSpPr>
        <p:spPr>
          <a:xfrm>
            <a:off x="6172200" y="2505075"/>
            <a:ext cx="5183188"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7" name="Symbol zastępczy daty 6">
            <a:extLst>
              <a:ext uri="{FF2B5EF4-FFF2-40B4-BE49-F238E27FC236}">
                <a16:creationId xmlns:a16="http://schemas.microsoft.com/office/drawing/2014/main" id="{87D894CA-117D-4844-8B86-8893B3AD96C8}"/>
              </a:ext>
            </a:extLst>
          </p:cNvPr>
          <p:cNvSpPr>
            <a:spLocks noGrp="1"/>
          </p:cNvSpPr>
          <p:nvPr>
            <p:ph type="dt" sz="half" idx="10"/>
          </p:nvPr>
        </p:nvSpPr>
        <p:spPr/>
        <p:txBody>
          <a:bodyPr/>
          <a:lstStyle/>
          <a:p>
            <a:fld id="{55BE928B-91DF-8443-AC68-CB05F3F1656F}" type="datetimeFigureOut">
              <a:rPr lang="pl-PL" smtClean="0"/>
              <a:t>22.02.2026</a:t>
            </a:fld>
            <a:endParaRPr lang="pl-PL"/>
          </a:p>
        </p:txBody>
      </p:sp>
      <p:sp>
        <p:nvSpPr>
          <p:cNvPr id="8" name="Symbol zastępczy stopki 7">
            <a:extLst>
              <a:ext uri="{FF2B5EF4-FFF2-40B4-BE49-F238E27FC236}">
                <a16:creationId xmlns:a16="http://schemas.microsoft.com/office/drawing/2014/main" id="{F4DD826E-00C7-7647-B54D-6A915217C95D}"/>
              </a:ext>
            </a:extLst>
          </p:cNvPr>
          <p:cNvSpPr>
            <a:spLocks noGrp="1"/>
          </p:cNvSpPr>
          <p:nvPr>
            <p:ph type="ftr" sz="quarter" idx="11"/>
          </p:nvPr>
        </p:nvSpPr>
        <p:spPr/>
        <p:txBody>
          <a:bodyPr/>
          <a:lstStyle/>
          <a:p>
            <a:endParaRPr lang="pl-PL"/>
          </a:p>
        </p:txBody>
      </p:sp>
      <p:sp>
        <p:nvSpPr>
          <p:cNvPr id="9" name="Symbol zastępczy numeru slajdu 8">
            <a:extLst>
              <a:ext uri="{FF2B5EF4-FFF2-40B4-BE49-F238E27FC236}">
                <a16:creationId xmlns:a16="http://schemas.microsoft.com/office/drawing/2014/main" id="{B4034F10-ED48-504C-B122-44A5A4B44234}"/>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40383772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C8566D5-C519-664C-9D77-F63C01B64185}"/>
              </a:ext>
            </a:extLst>
          </p:cNvPr>
          <p:cNvSpPr>
            <a:spLocks noGrp="1"/>
          </p:cNvSpPr>
          <p:nvPr>
            <p:ph type="title"/>
          </p:nvPr>
        </p:nvSpPr>
        <p:spPr/>
        <p:txBody>
          <a:bodyPr/>
          <a:lstStyle/>
          <a:p>
            <a:r>
              <a:rPr lang="pl-PL"/>
              <a:t>Kliknij, aby edytować styl</a:t>
            </a:r>
          </a:p>
        </p:txBody>
      </p:sp>
      <p:sp>
        <p:nvSpPr>
          <p:cNvPr id="3" name="Symbol zastępczy daty 2">
            <a:extLst>
              <a:ext uri="{FF2B5EF4-FFF2-40B4-BE49-F238E27FC236}">
                <a16:creationId xmlns:a16="http://schemas.microsoft.com/office/drawing/2014/main" id="{DD4104F2-5417-C445-BC6D-B7CCF7EEA559}"/>
              </a:ext>
            </a:extLst>
          </p:cNvPr>
          <p:cNvSpPr>
            <a:spLocks noGrp="1"/>
          </p:cNvSpPr>
          <p:nvPr>
            <p:ph type="dt" sz="half" idx="10"/>
          </p:nvPr>
        </p:nvSpPr>
        <p:spPr/>
        <p:txBody>
          <a:bodyPr/>
          <a:lstStyle/>
          <a:p>
            <a:fld id="{55BE928B-91DF-8443-AC68-CB05F3F1656F}" type="datetimeFigureOut">
              <a:rPr lang="pl-PL" smtClean="0"/>
              <a:t>22.02.2026</a:t>
            </a:fld>
            <a:endParaRPr lang="pl-PL"/>
          </a:p>
        </p:txBody>
      </p:sp>
      <p:sp>
        <p:nvSpPr>
          <p:cNvPr id="4" name="Symbol zastępczy stopki 3">
            <a:extLst>
              <a:ext uri="{FF2B5EF4-FFF2-40B4-BE49-F238E27FC236}">
                <a16:creationId xmlns:a16="http://schemas.microsoft.com/office/drawing/2014/main" id="{E8258EE4-AACA-EA4E-86AC-B4F08B178F70}"/>
              </a:ext>
            </a:extLst>
          </p:cNvPr>
          <p:cNvSpPr>
            <a:spLocks noGrp="1"/>
          </p:cNvSpPr>
          <p:nvPr>
            <p:ph type="ftr" sz="quarter" idx="11"/>
          </p:nvPr>
        </p:nvSpPr>
        <p:spPr/>
        <p:txBody>
          <a:bodyPr/>
          <a:lstStyle/>
          <a:p>
            <a:endParaRPr lang="pl-PL"/>
          </a:p>
        </p:txBody>
      </p:sp>
      <p:sp>
        <p:nvSpPr>
          <p:cNvPr id="5" name="Symbol zastępczy numeru slajdu 4">
            <a:extLst>
              <a:ext uri="{FF2B5EF4-FFF2-40B4-BE49-F238E27FC236}">
                <a16:creationId xmlns:a16="http://schemas.microsoft.com/office/drawing/2014/main" id="{B4FE6859-C8E3-3D4E-BD5C-C98F7B72FE67}"/>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477471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a:extLst>
              <a:ext uri="{FF2B5EF4-FFF2-40B4-BE49-F238E27FC236}">
                <a16:creationId xmlns:a16="http://schemas.microsoft.com/office/drawing/2014/main" id="{983412E8-551F-AB43-B41B-BF1D93398B2D}"/>
              </a:ext>
            </a:extLst>
          </p:cNvPr>
          <p:cNvSpPr>
            <a:spLocks noGrp="1"/>
          </p:cNvSpPr>
          <p:nvPr>
            <p:ph type="dt" sz="half" idx="10"/>
          </p:nvPr>
        </p:nvSpPr>
        <p:spPr/>
        <p:txBody>
          <a:bodyPr/>
          <a:lstStyle/>
          <a:p>
            <a:fld id="{55BE928B-91DF-8443-AC68-CB05F3F1656F}" type="datetimeFigureOut">
              <a:rPr lang="pl-PL" smtClean="0"/>
              <a:t>22.02.2026</a:t>
            </a:fld>
            <a:endParaRPr lang="pl-PL"/>
          </a:p>
        </p:txBody>
      </p:sp>
      <p:sp>
        <p:nvSpPr>
          <p:cNvPr id="3" name="Symbol zastępczy stopki 2">
            <a:extLst>
              <a:ext uri="{FF2B5EF4-FFF2-40B4-BE49-F238E27FC236}">
                <a16:creationId xmlns:a16="http://schemas.microsoft.com/office/drawing/2014/main" id="{A13F31A8-C331-9A43-B863-A9E555670262}"/>
              </a:ext>
            </a:extLst>
          </p:cNvPr>
          <p:cNvSpPr>
            <a:spLocks noGrp="1"/>
          </p:cNvSpPr>
          <p:nvPr>
            <p:ph type="ftr" sz="quarter" idx="11"/>
          </p:nvPr>
        </p:nvSpPr>
        <p:spPr/>
        <p:txBody>
          <a:bodyPr/>
          <a:lstStyle/>
          <a:p>
            <a:endParaRPr lang="pl-PL"/>
          </a:p>
        </p:txBody>
      </p:sp>
      <p:sp>
        <p:nvSpPr>
          <p:cNvPr id="4" name="Symbol zastępczy numeru slajdu 3">
            <a:extLst>
              <a:ext uri="{FF2B5EF4-FFF2-40B4-BE49-F238E27FC236}">
                <a16:creationId xmlns:a16="http://schemas.microsoft.com/office/drawing/2014/main" id="{77BFF5DD-623A-CB42-A5BB-A259AB7DF259}"/>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1026803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C519021-04D2-534F-817D-44EAD87238F6}"/>
              </a:ext>
            </a:extLst>
          </p:cNvPr>
          <p:cNvSpPr>
            <a:spLocks noGrp="1"/>
          </p:cNvSpPr>
          <p:nvPr>
            <p:ph type="title"/>
          </p:nvPr>
        </p:nvSpPr>
        <p:spPr>
          <a:xfrm>
            <a:off x="839788" y="457200"/>
            <a:ext cx="3932237" cy="1600200"/>
          </a:xfrm>
        </p:spPr>
        <p:txBody>
          <a:bodyPr anchor="b"/>
          <a:lstStyle>
            <a:lvl1pPr>
              <a:defRPr sz="3200"/>
            </a:lvl1pPr>
          </a:lstStyle>
          <a:p>
            <a:r>
              <a:rPr lang="pl-PL"/>
              <a:t>Kliknij, aby edytować styl</a:t>
            </a:r>
          </a:p>
        </p:txBody>
      </p:sp>
      <p:sp>
        <p:nvSpPr>
          <p:cNvPr id="3" name="Symbol zastępczy zawartości 2">
            <a:extLst>
              <a:ext uri="{FF2B5EF4-FFF2-40B4-BE49-F238E27FC236}">
                <a16:creationId xmlns:a16="http://schemas.microsoft.com/office/drawing/2014/main" id="{1E68BF58-5BAE-E245-BD37-DA2C3BF7F7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a:extLst>
              <a:ext uri="{FF2B5EF4-FFF2-40B4-BE49-F238E27FC236}">
                <a16:creationId xmlns:a16="http://schemas.microsoft.com/office/drawing/2014/main" id="{3729FE48-44CA-A241-AB28-BBCAF17489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a:extLst>
              <a:ext uri="{FF2B5EF4-FFF2-40B4-BE49-F238E27FC236}">
                <a16:creationId xmlns:a16="http://schemas.microsoft.com/office/drawing/2014/main" id="{E3831B05-4D43-AC4C-821C-BBF70DFEA57B}"/>
              </a:ext>
            </a:extLst>
          </p:cNvPr>
          <p:cNvSpPr>
            <a:spLocks noGrp="1"/>
          </p:cNvSpPr>
          <p:nvPr>
            <p:ph type="dt" sz="half" idx="10"/>
          </p:nvPr>
        </p:nvSpPr>
        <p:spPr/>
        <p:txBody>
          <a:bodyPr/>
          <a:lstStyle/>
          <a:p>
            <a:fld id="{55BE928B-91DF-8443-AC68-CB05F3F1656F}" type="datetimeFigureOut">
              <a:rPr lang="pl-PL" smtClean="0"/>
              <a:t>22.02.2026</a:t>
            </a:fld>
            <a:endParaRPr lang="pl-PL"/>
          </a:p>
        </p:txBody>
      </p:sp>
      <p:sp>
        <p:nvSpPr>
          <p:cNvPr id="6" name="Symbol zastępczy stopki 5">
            <a:extLst>
              <a:ext uri="{FF2B5EF4-FFF2-40B4-BE49-F238E27FC236}">
                <a16:creationId xmlns:a16="http://schemas.microsoft.com/office/drawing/2014/main" id="{BCE87433-72AF-4849-A45B-91CD6E37B6FE}"/>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A4E9A5A7-8C26-474C-933C-77AF9D49CE6B}"/>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39155351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CA12C1E-2506-FD49-9B86-0E081A417AE7}"/>
              </a:ext>
            </a:extLst>
          </p:cNvPr>
          <p:cNvSpPr>
            <a:spLocks noGrp="1"/>
          </p:cNvSpPr>
          <p:nvPr>
            <p:ph type="title"/>
          </p:nvPr>
        </p:nvSpPr>
        <p:spPr>
          <a:xfrm>
            <a:off x="839788" y="457200"/>
            <a:ext cx="3932237" cy="1600200"/>
          </a:xfrm>
        </p:spPr>
        <p:txBody>
          <a:bodyPr anchor="b"/>
          <a:lstStyle>
            <a:lvl1pPr>
              <a:defRPr sz="3200"/>
            </a:lvl1pPr>
          </a:lstStyle>
          <a:p>
            <a:r>
              <a:rPr lang="pl-PL"/>
              <a:t>Kliknij, aby edytować styl</a:t>
            </a:r>
          </a:p>
        </p:txBody>
      </p:sp>
      <p:sp>
        <p:nvSpPr>
          <p:cNvPr id="3" name="Symbol zastępczy obrazu 2">
            <a:extLst>
              <a:ext uri="{FF2B5EF4-FFF2-40B4-BE49-F238E27FC236}">
                <a16:creationId xmlns:a16="http://schemas.microsoft.com/office/drawing/2014/main" id="{9FB29314-3561-7C4F-B77E-3A0358E4127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a:extLst>
              <a:ext uri="{FF2B5EF4-FFF2-40B4-BE49-F238E27FC236}">
                <a16:creationId xmlns:a16="http://schemas.microsoft.com/office/drawing/2014/main" id="{AE03512D-D811-284B-9B7F-C6A171C64A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a:extLst>
              <a:ext uri="{FF2B5EF4-FFF2-40B4-BE49-F238E27FC236}">
                <a16:creationId xmlns:a16="http://schemas.microsoft.com/office/drawing/2014/main" id="{B2183B87-E4CB-E942-893B-168A8A903369}"/>
              </a:ext>
            </a:extLst>
          </p:cNvPr>
          <p:cNvSpPr>
            <a:spLocks noGrp="1"/>
          </p:cNvSpPr>
          <p:nvPr>
            <p:ph type="dt" sz="half" idx="10"/>
          </p:nvPr>
        </p:nvSpPr>
        <p:spPr/>
        <p:txBody>
          <a:bodyPr/>
          <a:lstStyle/>
          <a:p>
            <a:fld id="{55BE928B-91DF-8443-AC68-CB05F3F1656F}" type="datetimeFigureOut">
              <a:rPr lang="pl-PL" smtClean="0"/>
              <a:t>22.02.2026</a:t>
            </a:fld>
            <a:endParaRPr lang="pl-PL"/>
          </a:p>
        </p:txBody>
      </p:sp>
      <p:sp>
        <p:nvSpPr>
          <p:cNvPr id="6" name="Symbol zastępczy stopki 5">
            <a:extLst>
              <a:ext uri="{FF2B5EF4-FFF2-40B4-BE49-F238E27FC236}">
                <a16:creationId xmlns:a16="http://schemas.microsoft.com/office/drawing/2014/main" id="{C6884435-23D0-7842-82E9-82118BEFC381}"/>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B62AD7E0-D4AA-2545-9C00-C0A27B1906A2}"/>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4019688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B8000BB4-4BE1-D749-BB16-C38037C4C476}"/>
              </a:ext>
            </a:extLst>
          </p:cNvPr>
          <p:cNvSpPr>
            <a:spLocks noGrp="1"/>
          </p:cNvSpPr>
          <p:nvPr>
            <p:ph type="title"/>
          </p:nvPr>
        </p:nvSpPr>
        <p:spPr/>
        <p:txBody>
          <a:bodyPr/>
          <a:lstStyle/>
          <a:p>
            <a:r>
              <a:rPr lang="pl-PL"/>
              <a:t>Kliknij, aby edytować styl</a:t>
            </a:r>
          </a:p>
        </p:txBody>
      </p:sp>
      <p:sp>
        <p:nvSpPr>
          <p:cNvPr id="3" name="Symbol zastępczy tytułu pionowego 2">
            <a:extLst>
              <a:ext uri="{FF2B5EF4-FFF2-40B4-BE49-F238E27FC236}">
                <a16:creationId xmlns:a16="http://schemas.microsoft.com/office/drawing/2014/main" id="{0D899929-8C3C-BE4F-8D5F-0B368119A7F5}"/>
              </a:ext>
            </a:extLst>
          </p:cNvPr>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D3E993B5-F419-3B45-B5C9-47596C68199A}"/>
              </a:ext>
            </a:extLst>
          </p:cNvPr>
          <p:cNvSpPr>
            <a:spLocks noGrp="1"/>
          </p:cNvSpPr>
          <p:nvPr>
            <p:ph type="dt" sz="half" idx="10"/>
          </p:nvPr>
        </p:nvSpPr>
        <p:spPr/>
        <p:txBody>
          <a:bodyPr/>
          <a:lstStyle/>
          <a:p>
            <a:fld id="{55BE928B-91DF-8443-AC68-CB05F3F1656F}" type="datetimeFigureOut">
              <a:rPr lang="pl-PL" smtClean="0"/>
              <a:t>22.02.2026</a:t>
            </a:fld>
            <a:endParaRPr lang="pl-PL"/>
          </a:p>
        </p:txBody>
      </p:sp>
      <p:sp>
        <p:nvSpPr>
          <p:cNvPr id="5" name="Symbol zastępczy stopki 4">
            <a:extLst>
              <a:ext uri="{FF2B5EF4-FFF2-40B4-BE49-F238E27FC236}">
                <a16:creationId xmlns:a16="http://schemas.microsoft.com/office/drawing/2014/main" id="{76A62634-D625-B049-B36C-13444D390379}"/>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3CD8FD9D-BB7D-994D-AB25-73E593DDB2FA}"/>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36905505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a:extLst>
              <a:ext uri="{FF2B5EF4-FFF2-40B4-BE49-F238E27FC236}">
                <a16:creationId xmlns:a16="http://schemas.microsoft.com/office/drawing/2014/main" id="{8A1AAA8B-ABF9-F748-8915-29608D29A54A}"/>
              </a:ext>
            </a:extLst>
          </p:cNvPr>
          <p:cNvSpPr>
            <a:spLocks noGrp="1"/>
          </p:cNvSpPr>
          <p:nvPr>
            <p:ph type="title" orient="vert"/>
          </p:nvPr>
        </p:nvSpPr>
        <p:spPr>
          <a:xfrm>
            <a:off x="8724900" y="365125"/>
            <a:ext cx="2628900" cy="5811838"/>
          </a:xfrm>
        </p:spPr>
        <p:txBody>
          <a:bodyPr vert="eaVert"/>
          <a:lstStyle/>
          <a:p>
            <a:r>
              <a:rPr lang="pl-PL"/>
              <a:t>Kliknij, aby edytować styl</a:t>
            </a:r>
          </a:p>
        </p:txBody>
      </p:sp>
      <p:sp>
        <p:nvSpPr>
          <p:cNvPr id="3" name="Symbol zastępczy tytułu pionowego 2">
            <a:extLst>
              <a:ext uri="{FF2B5EF4-FFF2-40B4-BE49-F238E27FC236}">
                <a16:creationId xmlns:a16="http://schemas.microsoft.com/office/drawing/2014/main" id="{D57999D9-0743-BA4E-8105-B13A7690683F}"/>
              </a:ext>
            </a:extLst>
          </p:cNvPr>
          <p:cNvSpPr>
            <a:spLocks noGrp="1"/>
          </p:cNvSpPr>
          <p:nvPr>
            <p:ph type="body" orient="vert" idx="1"/>
          </p:nvPr>
        </p:nvSpPr>
        <p:spPr>
          <a:xfrm>
            <a:off x="838200" y="365125"/>
            <a:ext cx="7734300" cy="5811838"/>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6B495DC4-74DD-8D47-A3C8-489312B98718}"/>
              </a:ext>
            </a:extLst>
          </p:cNvPr>
          <p:cNvSpPr>
            <a:spLocks noGrp="1"/>
          </p:cNvSpPr>
          <p:nvPr>
            <p:ph type="dt" sz="half" idx="10"/>
          </p:nvPr>
        </p:nvSpPr>
        <p:spPr/>
        <p:txBody>
          <a:bodyPr/>
          <a:lstStyle/>
          <a:p>
            <a:fld id="{55BE928B-91DF-8443-AC68-CB05F3F1656F}" type="datetimeFigureOut">
              <a:rPr lang="pl-PL" smtClean="0"/>
              <a:t>22.02.2026</a:t>
            </a:fld>
            <a:endParaRPr lang="pl-PL"/>
          </a:p>
        </p:txBody>
      </p:sp>
      <p:sp>
        <p:nvSpPr>
          <p:cNvPr id="5" name="Symbol zastępczy stopki 4">
            <a:extLst>
              <a:ext uri="{FF2B5EF4-FFF2-40B4-BE49-F238E27FC236}">
                <a16:creationId xmlns:a16="http://schemas.microsoft.com/office/drawing/2014/main" id="{91A7A8F0-094E-B64D-B62E-D9119FDDEE00}"/>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A70B6255-87F6-464C-A9D5-08FB87861A95}"/>
              </a:ext>
            </a:extLst>
          </p:cNvPr>
          <p:cNvSpPr>
            <a:spLocks noGrp="1"/>
          </p:cNvSpPr>
          <p:nvPr>
            <p:ph type="sldNum" sz="quarter" idx="12"/>
          </p:nvPr>
        </p:nvSpPr>
        <p:spPr/>
        <p:txBody>
          <a:bodyPr/>
          <a:lstStyle/>
          <a:p>
            <a:fld id="{870E9AE8-95DE-8241-9F6C-E6E8F7EB6DC1}" type="slidenum">
              <a:rPr lang="pl-PL" smtClean="0"/>
              <a:t>‹#›</a:t>
            </a:fld>
            <a:endParaRPr lang="pl-PL"/>
          </a:p>
        </p:txBody>
      </p:sp>
    </p:spTree>
    <p:extLst>
      <p:ext uri="{BB962C8B-B14F-4D97-AF65-F5344CB8AC3E}">
        <p14:creationId xmlns:p14="http://schemas.microsoft.com/office/powerpoint/2010/main" val="576606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a:extLst>
              <a:ext uri="{FF2B5EF4-FFF2-40B4-BE49-F238E27FC236}">
                <a16:creationId xmlns:a16="http://schemas.microsoft.com/office/drawing/2014/main" id="{68E6B2F9-291C-5848-9EF7-1EAF277DC7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l-PL"/>
              <a:t>Kliknij, aby edytować styl</a:t>
            </a:r>
          </a:p>
        </p:txBody>
      </p:sp>
      <p:sp>
        <p:nvSpPr>
          <p:cNvPr id="3" name="Symbol zastępczy tekstu 2">
            <a:extLst>
              <a:ext uri="{FF2B5EF4-FFF2-40B4-BE49-F238E27FC236}">
                <a16:creationId xmlns:a16="http://schemas.microsoft.com/office/drawing/2014/main" id="{0B844749-CF95-474B-BE0B-4F2130D0F7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0F612289-B8F6-374A-85EF-549BE902F4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BE928B-91DF-8443-AC68-CB05F3F1656F}" type="datetimeFigureOut">
              <a:rPr lang="pl-PL" smtClean="0"/>
              <a:t>22.02.2026</a:t>
            </a:fld>
            <a:endParaRPr lang="pl-PL"/>
          </a:p>
        </p:txBody>
      </p:sp>
      <p:sp>
        <p:nvSpPr>
          <p:cNvPr id="5" name="Symbol zastępczy stopki 4">
            <a:extLst>
              <a:ext uri="{FF2B5EF4-FFF2-40B4-BE49-F238E27FC236}">
                <a16:creationId xmlns:a16="http://schemas.microsoft.com/office/drawing/2014/main" id="{4BDD5FDD-9A1B-7341-ABC2-9FEB39A78F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a:extLst>
              <a:ext uri="{FF2B5EF4-FFF2-40B4-BE49-F238E27FC236}">
                <a16:creationId xmlns:a16="http://schemas.microsoft.com/office/drawing/2014/main" id="{1D292D30-B915-CE41-87DD-A4DF8ADA010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0E9AE8-95DE-8241-9F6C-E6E8F7EB6DC1}" type="slidenum">
              <a:rPr lang="pl-PL" smtClean="0"/>
              <a:t>‹#›</a:t>
            </a:fld>
            <a:endParaRPr lang="pl-PL"/>
          </a:p>
        </p:txBody>
      </p:sp>
    </p:spTree>
    <p:extLst>
      <p:ext uri="{BB962C8B-B14F-4D97-AF65-F5344CB8AC3E}">
        <p14:creationId xmlns:p14="http://schemas.microsoft.com/office/powerpoint/2010/main" val="35380405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drzeworyt.ziemialubaczowska.pl/wp-content/uploads/2023/11/druk-ludowy-na-plotnie-3.jpg" TargetMode="Externa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drzeworyt.ziemialubaczowska.pl/wp-content/uploads/2023/11/spodnice-zadrukowane-muzeum-etnograficzne-w-krakowie.jpeg" TargetMode="Externa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upa 21">
            <a:extLst>
              <a:ext uri="{FF2B5EF4-FFF2-40B4-BE49-F238E27FC236}">
                <a16:creationId xmlns:a16="http://schemas.microsoft.com/office/drawing/2014/main" id="{05C18C66-BE88-F141-86A4-E85C44AE91FA}"/>
              </a:ext>
            </a:extLst>
          </p:cNvPr>
          <p:cNvGrpSpPr/>
          <p:nvPr/>
        </p:nvGrpSpPr>
        <p:grpSpPr>
          <a:xfrm>
            <a:off x="4660692" y="456266"/>
            <a:ext cx="1252016" cy="142043"/>
            <a:chOff x="4660692" y="456266"/>
            <a:chExt cx="1252016" cy="142043"/>
          </a:xfrm>
        </p:grpSpPr>
        <p:cxnSp>
          <p:nvCxnSpPr>
            <p:cNvPr id="19" name="Łącznik prosty 18">
              <a:extLst>
                <a:ext uri="{FF2B5EF4-FFF2-40B4-BE49-F238E27FC236}">
                  <a16:creationId xmlns:a16="http://schemas.microsoft.com/office/drawing/2014/main" id="{75EFA76C-A79C-B744-A3F5-984016FF76EF}"/>
                </a:ext>
              </a:extLst>
            </p:cNvPr>
            <p:cNvCxnSpPr>
              <a:cxnSpLocks/>
            </p:cNvCxnSpPr>
            <p:nvPr/>
          </p:nvCxnSpPr>
          <p:spPr>
            <a:xfrm flipV="1">
              <a:off x="4660692" y="519343"/>
              <a:ext cx="1252016" cy="7944"/>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21" name="Łącznik prosty 20">
              <a:extLst>
                <a:ext uri="{FF2B5EF4-FFF2-40B4-BE49-F238E27FC236}">
                  <a16:creationId xmlns:a16="http://schemas.microsoft.com/office/drawing/2014/main" id="{A390CB6F-AD4A-1E46-9675-1C2F980F291C}"/>
                </a:ext>
              </a:extLst>
            </p:cNvPr>
            <p:cNvCxnSpPr/>
            <p:nvPr/>
          </p:nvCxnSpPr>
          <p:spPr>
            <a:xfrm>
              <a:off x="5912708" y="45626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25211729-48F2-7E4B-949B-651DDA477AB3}"/>
              </a:ext>
            </a:extLst>
          </p:cNvPr>
          <p:cNvSpPr txBox="1"/>
          <p:nvPr/>
        </p:nvSpPr>
        <p:spPr>
          <a:xfrm>
            <a:off x="5470072" y="1894114"/>
            <a:ext cx="5543549" cy="1354217"/>
          </a:xfrm>
          <a:prstGeom prst="rect">
            <a:avLst/>
          </a:prstGeom>
          <a:noFill/>
        </p:spPr>
        <p:txBody>
          <a:bodyPr wrap="square" rtlCol="0">
            <a:spAutoFit/>
          </a:bodyPr>
          <a:lstStyle/>
          <a:p>
            <a:r>
              <a:rPr lang="pl-PL" sz="4100" b="1" dirty="0">
                <a:solidFill>
                  <a:srgbClr val="C01422"/>
                </a:solidFill>
                <a:latin typeface="Lato Black" panose="020F0502020204030203" pitchFamily="34" charset="0"/>
                <a:ea typeface="Lato Black" panose="020F0502020204030203" pitchFamily="34" charset="0"/>
                <a:cs typeface="Lato Black" panose="020F0502020204030203" pitchFamily="34" charset="0"/>
              </a:rPr>
              <a:t>DRUK  RĘCZNY TKANIN</a:t>
            </a:r>
          </a:p>
        </p:txBody>
      </p:sp>
      <p:sp>
        <p:nvSpPr>
          <p:cNvPr id="17" name="pole tekstowe 16">
            <a:extLst>
              <a:ext uri="{FF2B5EF4-FFF2-40B4-BE49-F238E27FC236}">
                <a16:creationId xmlns:a16="http://schemas.microsoft.com/office/drawing/2014/main" id="{F12F500A-F639-C746-83B2-BA76C068E7B9}"/>
              </a:ext>
            </a:extLst>
          </p:cNvPr>
          <p:cNvSpPr txBox="1"/>
          <p:nvPr/>
        </p:nvSpPr>
        <p:spPr>
          <a:xfrm>
            <a:off x="5470073" y="4361750"/>
            <a:ext cx="5543548" cy="1681807"/>
          </a:xfrm>
          <a:prstGeom prst="rect">
            <a:avLst/>
          </a:prstGeom>
          <a:noFill/>
        </p:spPr>
        <p:txBody>
          <a:bodyPr wrap="square" rtlCol="0">
            <a:spAutoFit/>
          </a:bodyPr>
          <a:lstStyle/>
          <a:p>
            <a:pPr algn="just">
              <a:lnSpc>
                <a:spcPts val="212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Drukowanie to forma powierzchniowego zdobienia tkaniny. </a:t>
            </a:r>
          </a:p>
          <a:p>
            <a:pPr algn="just">
              <a:lnSpc>
                <a:spcPts val="212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Druk to odbicie wzoru przedstawionego na stemplu pokrytym farbą na tkaninie.</a:t>
            </a:r>
          </a:p>
          <a:p>
            <a:pPr algn="just">
              <a:lnSpc>
                <a:spcPts val="212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Ręczne drukowanie tkanin jest znane na całym świecie i ma bardzo długą historię. Przyjmuje się, że sztuka ta rozwinęła się najwcześniej w Indiach. </a:t>
            </a:r>
          </a:p>
        </p:txBody>
      </p:sp>
      <p:grpSp>
        <p:nvGrpSpPr>
          <p:cNvPr id="38" name="Grupa 37">
            <a:extLst>
              <a:ext uri="{FF2B5EF4-FFF2-40B4-BE49-F238E27FC236}">
                <a16:creationId xmlns:a16="http://schemas.microsoft.com/office/drawing/2014/main" id="{DB108BC1-F9BE-014F-8917-AA8DB363DA7D}"/>
              </a:ext>
            </a:extLst>
          </p:cNvPr>
          <p:cNvGrpSpPr/>
          <p:nvPr/>
        </p:nvGrpSpPr>
        <p:grpSpPr>
          <a:xfrm>
            <a:off x="9658905" y="506027"/>
            <a:ext cx="1904260" cy="6004480"/>
            <a:chOff x="9658905" y="506027"/>
            <a:chExt cx="1904260" cy="6004480"/>
          </a:xfrm>
        </p:grpSpPr>
        <p:cxnSp>
          <p:nvCxnSpPr>
            <p:cNvPr id="24" name="Łącznik prosty 23">
              <a:extLst>
                <a:ext uri="{FF2B5EF4-FFF2-40B4-BE49-F238E27FC236}">
                  <a16:creationId xmlns:a16="http://schemas.microsoft.com/office/drawing/2014/main" id="{B9B298CE-99EE-C941-90EA-4C9B29F330C8}"/>
                </a:ext>
              </a:extLst>
            </p:cNvPr>
            <p:cNvCxnSpPr/>
            <p:nvPr/>
          </p:nvCxnSpPr>
          <p:spPr>
            <a:xfrm>
              <a:off x="9658905" y="6431872"/>
              <a:ext cx="1899821"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26" name="Łącznik prosty 25">
              <a:extLst>
                <a:ext uri="{FF2B5EF4-FFF2-40B4-BE49-F238E27FC236}">
                  <a16:creationId xmlns:a16="http://schemas.microsoft.com/office/drawing/2014/main" id="{8A251E88-A3C3-4C4F-819A-F31C5990E78C}"/>
                </a:ext>
              </a:extLst>
            </p:cNvPr>
            <p:cNvCxnSpPr>
              <a:cxnSpLocks/>
            </p:cNvCxnSpPr>
            <p:nvPr/>
          </p:nvCxnSpPr>
          <p:spPr>
            <a:xfrm>
              <a:off x="11563165" y="506027"/>
              <a:ext cx="0" cy="592584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32" name="Łącznik prosty 31">
              <a:extLst>
                <a:ext uri="{FF2B5EF4-FFF2-40B4-BE49-F238E27FC236}">
                  <a16:creationId xmlns:a16="http://schemas.microsoft.com/office/drawing/2014/main" id="{12EAD400-6E47-A848-86D2-917037633EA6}"/>
                </a:ext>
              </a:extLst>
            </p:cNvPr>
            <p:cNvCxnSpPr/>
            <p:nvPr/>
          </p:nvCxnSpPr>
          <p:spPr>
            <a:xfrm>
              <a:off x="10861829" y="519343"/>
              <a:ext cx="696897" cy="0"/>
            </a:xfrm>
            <a:prstGeom prst="line">
              <a:avLst/>
            </a:prstGeom>
            <a:ln w="19050">
              <a:solidFill>
                <a:srgbClr val="263779"/>
              </a:solidFill>
            </a:ln>
          </p:spPr>
          <p:style>
            <a:lnRef idx="1">
              <a:schemeClr val="accent1"/>
            </a:lnRef>
            <a:fillRef idx="0">
              <a:schemeClr val="accent1"/>
            </a:fillRef>
            <a:effectRef idx="0">
              <a:schemeClr val="accent1"/>
            </a:effectRef>
            <a:fontRef idx="minor">
              <a:schemeClr val="tx1"/>
            </a:fontRef>
          </p:style>
        </p:cxnSp>
        <p:cxnSp>
          <p:nvCxnSpPr>
            <p:cNvPr id="34" name="Łącznik prosty 33">
              <a:extLst>
                <a:ext uri="{FF2B5EF4-FFF2-40B4-BE49-F238E27FC236}">
                  <a16:creationId xmlns:a16="http://schemas.microsoft.com/office/drawing/2014/main" id="{FF267435-9DE0-4A40-8037-3980BA25DAA1}"/>
                </a:ext>
              </a:extLst>
            </p:cNvPr>
            <p:cNvCxnSpPr/>
            <p:nvPr/>
          </p:nvCxnSpPr>
          <p:spPr>
            <a:xfrm>
              <a:off x="9663344" y="6355148"/>
              <a:ext cx="0" cy="155359"/>
            </a:xfrm>
            <a:prstGeom prst="line">
              <a:avLst/>
            </a:prstGeom>
            <a:ln w="19050">
              <a:solidFill>
                <a:srgbClr val="263779"/>
              </a:solidFill>
            </a:ln>
          </p:spPr>
          <p:style>
            <a:lnRef idx="1">
              <a:schemeClr val="accent1"/>
            </a:lnRef>
            <a:fillRef idx="0">
              <a:schemeClr val="accent1"/>
            </a:fillRef>
            <a:effectRef idx="0">
              <a:schemeClr val="accent1"/>
            </a:effectRef>
            <a:fontRef idx="minor">
              <a:schemeClr val="tx1"/>
            </a:fontRef>
          </p:style>
        </p:cxnSp>
      </p:grpSp>
      <p:pic>
        <p:nvPicPr>
          <p:cNvPr id="3" name="Obraz 2">
            <a:extLst>
              <a:ext uri="{FF2B5EF4-FFF2-40B4-BE49-F238E27FC236}">
                <a16:creationId xmlns:a16="http://schemas.microsoft.com/office/drawing/2014/main" id="{4102002F-BCEF-49D3-1934-49BC8BC84F48}"/>
              </a:ext>
            </a:extLst>
          </p:cNvPr>
          <p:cNvPicPr>
            <a:picLocks noChangeAspect="1"/>
          </p:cNvPicPr>
          <p:nvPr/>
        </p:nvPicPr>
        <p:blipFill>
          <a:blip r:embed="rId2"/>
          <a:stretch>
            <a:fillRect/>
          </a:stretch>
        </p:blipFill>
        <p:spPr>
          <a:xfrm>
            <a:off x="6285312" y="265504"/>
            <a:ext cx="4217402" cy="523566"/>
          </a:xfrm>
          <a:prstGeom prst="rect">
            <a:avLst/>
          </a:prstGeom>
        </p:spPr>
      </p:pic>
      <p:pic>
        <p:nvPicPr>
          <p:cNvPr id="2" name="Obraz 1">
            <a:extLst>
              <a:ext uri="{FF2B5EF4-FFF2-40B4-BE49-F238E27FC236}">
                <a16:creationId xmlns:a16="http://schemas.microsoft.com/office/drawing/2014/main" id="{0D579AEB-5ABE-5647-58E9-C2C5F997B1B4}"/>
              </a:ext>
            </a:extLst>
          </p:cNvPr>
          <p:cNvPicPr>
            <a:picLocks noChangeAspect="1"/>
          </p:cNvPicPr>
          <p:nvPr/>
        </p:nvPicPr>
        <p:blipFill>
          <a:blip r:embed="rId3" cstate="print"/>
          <a:srcRect/>
          <a:stretch>
            <a:fillRect/>
          </a:stretch>
        </p:blipFill>
        <p:spPr bwMode="auto">
          <a:xfrm>
            <a:off x="0" y="-25686"/>
            <a:ext cx="4656253" cy="6883685"/>
          </a:xfrm>
          <a:prstGeom prst="rect">
            <a:avLst/>
          </a:prstGeom>
          <a:noFill/>
          <a:ln w="9525">
            <a:noFill/>
            <a:miter lim="800000"/>
            <a:headEnd/>
            <a:tailEnd/>
          </a:ln>
        </p:spPr>
      </p:pic>
    </p:spTree>
    <p:extLst>
      <p:ext uri="{BB962C8B-B14F-4D97-AF65-F5344CB8AC3E}">
        <p14:creationId xmlns:p14="http://schemas.microsoft.com/office/powerpoint/2010/main" val="29889740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upa 5">
            <a:extLst>
              <a:ext uri="{FF2B5EF4-FFF2-40B4-BE49-F238E27FC236}">
                <a16:creationId xmlns:a16="http://schemas.microsoft.com/office/drawing/2014/main" id="{DAEB70DD-BA4A-964E-8F42-690D07912A92}"/>
              </a:ext>
            </a:extLst>
          </p:cNvPr>
          <p:cNvGrpSpPr/>
          <p:nvPr/>
        </p:nvGrpSpPr>
        <p:grpSpPr>
          <a:xfrm>
            <a:off x="0" y="419558"/>
            <a:ext cx="6751057" cy="142043"/>
            <a:chOff x="-4028" y="438181"/>
            <a:chExt cx="6751057" cy="142043"/>
          </a:xfrm>
        </p:grpSpPr>
        <p:cxnSp>
          <p:nvCxnSpPr>
            <p:cNvPr id="7" name="Łącznik prosty 6">
              <a:extLst>
                <a:ext uri="{FF2B5EF4-FFF2-40B4-BE49-F238E27FC236}">
                  <a16:creationId xmlns:a16="http://schemas.microsoft.com/office/drawing/2014/main" id="{E65BCCC5-7FCF-764A-99DB-2FB7B697FD49}"/>
                </a:ext>
              </a:extLst>
            </p:cNvPr>
            <p:cNvCxnSpPr>
              <a:cxnSpLocks/>
            </p:cNvCxnSpPr>
            <p:nvPr/>
          </p:nvCxnSpPr>
          <p:spPr>
            <a:xfrm>
              <a:off x="-4028" y="506027"/>
              <a:ext cx="675105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8" name="Łącznik prosty 7">
              <a:extLst>
                <a:ext uri="{FF2B5EF4-FFF2-40B4-BE49-F238E27FC236}">
                  <a16:creationId xmlns:a16="http://schemas.microsoft.com/office/drawing/2014/main" id="{554FDA15-E859-4146-B7D8-431C83338D68}"/>
                </a:ext>
              </a:extLst>
            </p:cNvPr>
            <p:cNvCxnSpPr/>
            <p:nvPr/>
          </p:nvCxnSpPr>
          <p:spPr>
            <a:xfrm>
              <a:off x="6747029" y="438181"/>
              <a:ext cx="0" cy="142043"/>
            </a:xfrm>
            <a:prstGeom prst="line">
              <a:avLst/>
            </a:prstGeom>
            <a:ln w="19050">
              <a:solidFill>
                <a:srgbClr val="606060"/>
              </a:solidFill>
            </a:ln>
          </p:spPr>
          <p:style>
            <a:lnRef idx="1">
              <a:schemeClr val="dk1"/>
            </a:lnRef>
            <a:fillRef idx="0">
              <a:schemeClr val="dk1"/>
            </a:fillRef>
            <a:effectRef idx="0">
              <a:schemeClr val="dk1"/>
            </a:effectRef>
            <a:fontRef idx="minor">
              <a:schemeClr val="tx1"/>
            </a:fontRef>
          </p:style>
        </p:cxnSp>
      </p:grpSp>
      <p:sp>
        <p:nvSpPr>
          <p:cNvPr id="12" name="pole tekstowe 11">
            <a:extLst>
              <a:ext uri="{FF2B5EF4-FFF2-40B4-BE49-F238E27FC236}">
                <a16:creationId xmlns:a16="http://schemas.microsoft.com/office/drawing/2014/main" id="{6AC80836-2B9F-1A45-9731-4862FF0B3451}"/>
              </a:ext>
            </a:extLst>
          </p:cNvPr>
          <p:cNvSpPr txBox="1"/>
          <p:nvPr/>
        </p:nvSpPr>
        <p:spPr>
          <a:xfrm>
            <a:off x="1026088" y="1005840"/>
            <a:ext cx="5543549" cy="1354217"/>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Skąd wywodzi się ta sztuka?</a:t>
            </a:r>
          </a:p>
        </p:txBody>
      </p:sp>
      <p:grpSp>
        <p:nvGrpSpPr>
          <p:cNvPr id="13" name="Grupa 12">
            <a:extLst>
              <a:ext uri="{FF2B5EF4-FFF2-40B4-BE49-F238E27FC236}">
                <a16:creationId xmlns:a16="http://schemas.microsoft.com/office/drawing/2014/main" id="{E7789111-DF7F-0F49-B73D-1A6C466ACB75}"/>
              </a:ext>
            </a:extLst>
          </p:cNvPr>
          <p:cNvGrpSpPr/>
          <p:nvPr/>
        </p:nvGrpSpPr>
        <p:grpSpPr>
          <a:xfrm rot="10800000">
            <a:off x="6760582" y="6296399"/>
            <a:ext cx="5431418" cy="142043"/>
            <a:chOff x="1315611" y="435006"/>
            <a:chExt cx="5431418" cy="142043"/>
          </a:xfrm>
        </p:grpSpPr>
        <p:cxnSp>
          <p:nvCxnSpPr>
            <p:cNvPr id="14" name="Łącznik prosty 13">
              <a:extLst>
                <a:ext uri="{FF2B5EF4-FFF2-40B4-BE49-F238E27FC236}">
                  <a16:creationId xmlns:a16="http://schemas.microsoft.com/office/drawing/2014/main" id="{260FAAA6-829E-2E44-93F0-8D431459085B}"/>
                </a:ext>
              </a:extLst>
            </p:cNvPr>
            <p:cNvCxnSpPr>
              <a:cxnSpLocks/>
            </p:cNvCxnSpPr>
            <p:nvPr/>
          </p:nvCxnSpPr>
          <p:spPr>
            <a:xfrm rot="10800000" flipH="1">
              <a:off x="1315611" y="506027"/>
              <a:ext cx="543141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5" name="Łącznik prosty 14">
              <a:extLst>
                <a:ext uri="{FF2B5EF4-FFF2-40B4-BE49-F238E27FC236}">
                  <a16:creationId xmlns:a16="http://schemas.microsoft.com/office/drawing/2014/main" id="{C7241C8E-4555-CF41-A198-3A75402892F1}"/>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pic>
        <p:nvPicPr>
          <p:cNvPr id="18" name="Obraz 17">
            <a:extLst>
              <a:ext uri="{FF2B5EF4-FFF2-40B4-BE49-F238E27FC236}">
                <a16:creationId xmlns:a16="http://schemas.microsoft.com/office/drawing/2014/main" id="{7E9C994E-BAA0-AA4E-B08F-986B97ED059D}"/>
              </a:ext>
            </a:extLst>
          </p:cNvPr>
          <p:cNvPicPr>
            <a:picLocks noChangeAspect="1"/>
          </p:cNvPicPr>
          <p:nvPr/>
        </p:nvPicPr>
        <p:blipFill>
          <a:blip r:embed="rId2"/>
          <a:stretch>
            <a:fillRect/>
          </a:stretch>
        </p:blipFill>
        <p:spPr>
          <a:xfrm>
            <a:off x="6079885" y="2892814"/>
            <a:ext cx="384021" cy="384021"/>
          </a:xfrm>
          <a:prstGeom prst="rect">
            <a:avLst/>
          </a:prstGeom>
        </p:spPr>
      </p:pic>
      <p:pic>
        <p:nvPicPr>
          <p:cNvPr id="19" name="Obraz 18">
            <a:extLst>
              <a:ext uri="{FF2B5EF4-FFF2-40B4-BE49-F238E27FC236}">
                <a16:creationId xmlns:a16="http://schemas.microsoft.com/office/drawing/2014/main" id="{4B844F87-47DD-C941-B243-0A5006060873}"/>
              </a:ext>
            </a:extLst>
          </p:cNvPr>
          <p:cNvPicPr>
            <a:picLocks noChangeAspect="1"/>
          </p:cNvPicPr>
          <p:nvPr/>
        </p:nvPicPr>
        <p:blipFill>
          <a:blip r:embed="rId2"/>
          <a:stretch>
            <a:fillRect/>
          </a:stretch>
        </p:blipFill>
        <p:spPr>
          <a:xfrm>
            <a:off x="6079886" y="4253933"/>
            <a:ext cx="384021" cy="384021"/>
          </a:xfrm>
          <a:prstGeom prst="rect">
            <a:avLst/>
          </a:prstGeom>
        </p:spPr>
      </p:pic>
      <p:pic>
        <p:nvPicPr>
          <p:cNvPr id="20" name="Obraz 19">
            <a:extLst>
              <a:ext uri="{FF2B5EF4-FFF2-40B4-BE49-F238E27FC236}">
                <a16:creationId xmlns:a16="http://schemas.microsoft.com/office/drawing/2014/main" id="{3D7FE979-71EA-8545-BA3A-29B65506AADB}"/>
              </a:ext>
            </a:extLst>
          </p:cNvPr>
          <p:cNvPicPr>
            <a:picLocks noChangeAspect="1"/>
          </p:cNvPicPr>
          <p:nvPr/>
        </p:nvPicPr>
        <p:blipFill>
          <a:blip r:embed="rId2"/>
          <a:stretch>
            <a:fillRect/>
          </a:stretch>
        </p:blipFill>
        <p:spPr>
          <a:xfrm>
            <a:off x="6079887" y="5339812"/>
            <a:ext cx="384021" cy="384021"/>
          </a:xfrm>
          <a:prstGeom prst="rect">
            <a:avLst/>
          </a:prstGeom>
        </p:spPr>
      </p:pic>
      <p:sp>
        <p:nvSpPr>
          <p:cNvPr id="21" name="pole tekstowe 20">
            <a:extLst>
              <a:ext uri="{FF2B5EF4-FFF2-40B4-BE49-F238E27FC236}">
                <a16:creationId xmlns:a16="http://schemas.microsoft.com/office/drawing/2014/main" id="{E049B4AD-2D67-C944-8F20-931D45191631}"/>
              </a:ext>
            </a:extLst>
          </p:cNvPr>
          <p:cNvSpPr txBox="1"/>
          <p:nvPr/>
        </p:nvSpPr>
        <p:spPr>
          <a:xfrm>
            <a:off x="6652134" y="3707280"/>
            <a:ext cx="4219957" cy="1477328"/>
          </a:xfrm>
          <a:prstGeom prst="rect">
            <a:avLst/>
          </a:prstGeom>
          <a:noFill/>
        </p:spPr>
        <p:txBody>
          <a:bodyPr wrap="square" rtlCol="0">
            <a:spAutoFit/>
          </a:bodyPr>
          <a:lstStyle/>
          <a:p>
            <a:pPr algn="just"/>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Pierwsze tkaniny drukowane pojawiły się w Europie Zachodniej około połowy VI wieku (najstarsza próbka, znaleziona w Arles, pochodzi z 543 roku). Trafiły tu z Bliskiego Wschodu, w wyniku podbojów arabskich lub szlakiem handlowym z Egiptu.</a:t>
            </a:r>
            <a:endParaRPr lang="pl-PL" dirty="0"/>
          </a:p>
        </p:txBody>
      </p:sp>
      <p:sp>
        <p:nvSpPr>
          <p:cNvPr id="23" name="pole tekstowe 22">
            <a:extLst>
              <a:ext uri="{FF2B5EF4-FFF2-40B4-BE49-F238E27FC236}">
                <a16:creationId xmlns:a16="http://schemas.microsoft.com/office/drawing/2014/main" id="{DFF0E50F-128D-A447-A1C2-954E192A9023}"/>
              </a:ext>
            </a:extLst>
          </p:cNvPr>
          <p:cNvSpPr txBox="1"/>
          <p:nvPr/>
        </p:nvSpPr>
        <p:spPr>
          <a:xfrm>
            <a:off x="6652134" y="2533392"/>
            <a:ext cx="4219957" cy="1102866"/>
          </a:xfrm>
          <a:prstGeom prst="rect">
            <a:avLst/>
          </a:prstGeom>
          <a:noFill/>
        </p:spPr>
        <p:txBody>
          <a:bodyPr wrap="square" rtlCol="0">
            <a:spAutoFit/>
          </a:bodyPr>
          <a:lstStyle/>
          <a:p>
            <a:pPr algn="just">
              <a:lnSpc>
                <a:spcPts val="19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Jeden z najstarszych zachowanych stempli pochodzi z Egiptu. Jest wykonany z drewna i datowany na VII-VIII wiek p.n.e., czyli ma ponad 2700 lat!</a:t>
            </a:r>
            <a:endParaRPr lang="pl-PL" dirty="0"/>
          </a:p>
        </p:txBody>
      </p:sp>
      <p:sp>
        <p:nvSpPr>
          <p:cNvPr id="24" name="pole tekstowe 23">
            <a:extLst>
              <a:ext uri="{FF2B5EF4-FFF2-40B4-BE49-F238E27FC236}">
                <a16:creationId xmlns:a16="http://schemas.microsoft.com/office/drawing/2014/main" id="{12C26783-EBB2-444B-8B7F-C71FE3F01975}"/>
              </a:ext>
            </a:extLst>
          </p:cNvPr>
          <p:cNvSpPr txBox="1"/>
          <p:nvPr/>
        </p:nvSpPr>
        <p:spPr>
          <a:xfrm>
            <a:off x="6652133" y="5254824"/>
            <a:ext cx="4219957" cy="553998"/>
          </a:xfrm>
          <a:prstGeom prst="rect">
            <a:avLst/>
          </a:prstGeom>
          <a:noFill/>
        </p:spPr>
        <p:txBody>
          <a:bodyPr wrap="square" rtlCol="0">
            <a:spAutoFit/>
          </a:bodyPr>
          <a:lstStyle/>
          <a:p>
            <a:pPr algn="just"/>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Do Europy wschodniej tkaniny dotarły przede wszystkim z Bizancjum.</a:t>
            </a:r>
            <a:endParaRPr lang="pl-PL" dirty="0"/>
          </a:p>
        </p:txBody>
      </p:sp>
      <p:grpSp>
        <p:nvGrpSpPr>
          <p:cNvPr id="2" name="Grupa 1">
            <a:extLst>
              <a:ext uri="{FF2B5EF4-FFF2-40B4-BE49-F238E27FC236}">
                <a16:creationId xmlns:a16="http://schemas.microsoft.com/office/drawing/2014/main" id="{53BC802B-76AE-C743-A7A8-39505597C785}"/>
              </a:ext>
            </a:extLst>
          </p:cNvPr>
          <p:cNvGrpSpPr/>
          <p:nvPr/>
        </p:nvGrpSpPr>
        <p:grpSpPr>
          <a:xfrm>
            <a:off x="11084833" y="0"/>
            <a:ext cx="790916" cy="776133"/>
            <a:chOff x="11084833" y="0"/>
            <a:chExt cx="790916" cy="776133"/>
          </a:xfrm>
        </p:grpSpPr>
        <p:sp>
          <p:nvSpPr>
            <p:cNvPr id="11" name="Prostokąt 10">
              <a:extLst>
                <a:ext uri="{FF2B5EF4-FFF2-40B4-BE49-F238E27FC236}">
                  <a16:creationId xmlns:a16="http://schemas.microsoft.com/office/drawing/2014/main" id="{DB96A3F5-528E-084E-B9D9-8935FDD92FB2}"/>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5" name="pole tekstowe 24">
              <a:extLst>
                <a:ext uri="{FF2B5EF4-FFF2-40B4-BE49-F238E27FC236}">
                  <a16:creationId xmlns:a16="http://schemas.microsoft.com/office/drawing/2014/main" id="{225978D2-48B0-FC42-97CC-CF55267B0CCC}"/>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01</a:t>
              </a:r>
            </a:p>
          </p:txBody>
        </p:sp>
      </p:grpSp>
      <p:pic>
        <p:nvPicPr>
          <p:cNvPr id="3" name="Obraz 2">
            <a:extLst>
              <a:ext uri="{FF2B5EF4-FFF2-40B4-BE49-F238E27FC236}">
                <a16:creationId xmlns:a16="http://schemas.microsoft.com/office/drawing/2014/main" id="{E02DBDF8-BC46-B88C-63BD-7A8E268E8912}"/>
              </a:ext>
            </a:extLst>
          </p:cNvPr>
          <p:cNvPicPr>
            <a:picLocks noChangeAspect="1"/>
          </p:cNvPicPr>
          <p:nvPr/>
        </p:nvPicPr>
        <p:blipFill>
          <a:blip r:embed="rId3" cstate="print"/>
          <a:srcRect t="22793"/>
          <a:stretch>
            <a:fillRect/>
          </a:stretch>
        </p:blipFill>
        <p:spPr bwMode="auto">
          <a:xfrm>
            <a:off x="-1" y="3142417"/>
            <a:ext cx="3848983" cy="3715583"/>
          </a:xfrm>
          <a:prstGeom prst="rect">
            <a:avLst/>
          </a:prstGeom>
          <a:noFill/>
          <a:ln w="9525">
            <a:noFill/>
            <a:miter lim="800000"/>
            <a:headEnd/>
            <a:tailEnd/>
          </a:ln>
        </p:spPr>
      </p:pic>
    </p:spTree>
    <p:extLst>
      <p:ext uri="{BB962C8B-B14F-4D97-AF65-F5344CB8AC3E}">
        <p14:creationId xmlns:p14="http://schemas.microsoft.com/office/powerpoint/2010/main" val="7872411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a 6">
            <a:extLst>
              <a:ext uri="{FF2B5EF4-FFF2-40B4-BE49-F238E27FC236}">
                <a16:creationId xmlns:a16="http://schemas.microsoft.com/office/drawing/2014/main" id="{D3EA349A-E922-0F47-9698-658CC51FF667}"/>
              </a:ext>
            </a:extLst>
          </p:cNvPr>
          <p:cNvGrpSpPr/>
          <p:nvPr/>
        </p:nvGrpSpPr>
        <p:grpSpPr>
          <a:xfrm>
            <a:off x="0" y="409037"/>
            <a:ext cx="3093457" cy="142043"/>
            <a:chOff x="3653572" y="438181"/>
            <a:chExt cx="3093457" cy="142043"/>
          </a:xfrm>
        </p:grpSpPr>
        <p:cxnSp>
          <p:nvCxnSpPr>
            <p:cNvPr id="8" name="Łącznik prosty 7">
              <a:extLst>
                <a:ext uri="{FF2B5EF4-FFF2-40B4-BE49-F238E27FC236}">
                  <a16:creationId xmlns:a16="http://schemas.microsoft.com/office/drawing/2014/main" id="{B6DD5E2B-32C8-AE41-ABDC-887C9A6BCC69}"/>
                </a:ext>
              </a:extLst>
            </p:cNvPr>
            <p:cNvCxnSpPr>
              <a:cxnSpLocks/>
            </p:cNvCxnSpPr>
            <p:nvPr/>
          </p:nvCxnSpPr>
          <p:spPr>
            <a:xfrm flipV="1">
              <a:off x="3653572" y="506027"/>
              <a:ext cx="3093457" cy="317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9" name="Łącznik prosty 8">
              <a:extLst>
                <a:ext uri="{FF2B5EF4-FFF2-40B4-BE49-F238E27FC236}">
                  <a16:creationId xmlns:a16="http://schemas.microsoft.com/office/drawing/2014/main" id="{95B4A8F9-1ABB-2D42-B28E-C47E2CAC302D}"/>
                </a:ext>
              </a:extLst>
            </p:cNvPr>
            <p:cNvCxnSpPr/>
            <p:nvPr/>
          </p:nvCxnSpPr>
          <p:spPr>
            <a:xfrm>
              <a:off x="6747029" y="438181"/>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11" name="Grupa 10">
            <a:extLst>
              <a:ext uri="{FF2B5EF4-FFF2-40B4-BE49-F238E27FC236}">
                <a16:creationId xmlns:a16="http://schemas.microsoft.com/office/drawing/2014/main" id="{835CA860-2B38-884A-9DE1-4F08841CD6B2}"/>
              </a:ext>
            </a:extLst>
          </p:cNvPr>
          <p:cNvGrpSpPr/>
          <p:nvPr/>
        </p:nvGrpSpPr>
        <p:grpSpPr>
          <a:xfrm rot="10800000">
            <a:off x="5679928" y="6288055"/>
            <a:ext cx="6512072" cy="142043"/>
            <a:chOff x="234957" y="435006"/>
            <a:chExt cx="6512072" cy="142043"/>
          </a:xfrm>
        </p:grpSpPr>
        <p:cxnSp>
          <p:nvCxnSpPr>
            <p:cNvPr id="12" name="Łącznik prosty 11">
              <a:extLst>
                <a:ext uri="{FF2B5EF4-FFF2-40B4-BE49-F238E27FC236}">
                  <a16:creationId xmlns:a16="http://schemas.microsoft.com/office/drawing/2014/main" id="{379EDD51-92B9-2E43-A4A4-09B12143FC98}"/>
                </a:ext>
              </a:extLst>
            </p:cNvPr>
            <p:cNvCxnSpPr>
              <a:cxnSpLocks/>
            </p:cNvCxnSpPr>
            <p:nvPr/>
          </p:nvCxnSpPr>
          <p:spPr>
            <a:xfrm rot="10800000" flipH="1" flipV="1">
              <a:off x="234957" y="483987"/>
              <a:ext cx="6512071" cy="2204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3" name="Łącznik prosty 12">
              <a:extLst>
                <a:ext uri="{FF2B5EF4-FFF2-40B4-BE49-F238E27FC236}">
                  <a16:creationId xmlns:a16="http://schemas.microsoft.com/office/drawing/2014/main" id="{869912BE-180A-C84D-AF06-15DD8F871ADB}"/>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68CAAE60-1F55-C94D-9758-17145BCD2237}"/>
              </a:ext>
            </a:extLst>
          </p:cNvPr>
          <p:cNvSpPr txBox="1"/>
          <p:nvPr/>
        </p:nvSpPr>
        <p:spPr>
          <a:xfrm>
            <a:off x="430090" y="6128245"/>
            <a:ext cx="520563" cy="461665"/>
          </a:xfrm>
          <a:prstGeom prst="rect">
            <a:avLst/>
          </a:prstGeom>
          <a:noFill/>
        </p:spPr>
        <p:txBody>
          <a:bodyPr wrap="square" rtlCol="0">
            <a:spAutoFit/>
          </a:bodyPr>
          <a:lstStyle/>
          <a:p>
            <a:r>
              <a:rPr lang="pl-PL" sz="2400" dirty="0">
                <a:solidFill>
                  <a:schemeClr val="bg1"/>
                </a:solidFill>
              </a:rPr>
              <a:t>03</a:t>
            </a:r>
          </a:p>
        </p:txBody>
      </p:sp>
      <p:grpSp>
        <p:nvGrpSpPr>
          <p:cNvPr id="2" name="Grupa 1">
            <a:extLst>
              <a:ext uri="{FF2B5EF4-FFF2-40B4-BE49-F238E27FC236}">
                <a16:creationId xmlns:a16="http://schemas.microsoft.com/office/drawing/2014/main" id="{41F586F7-037A-A742-9637-3AAA8F59FDD0}"/>
              </a:ext>
            </a:extLst>
          </p:cNvPr>
          <p:cNvGrpSpPr/>
          <p:nvPr/>
        </p:nvGrpSpPr>
        <p:grpSpPr>
          <a:xfrm>
            <a:off x="1010729" y="1252784"/>
            <a:ext cx="10198004" cy="4036780"/>
            <a:chOff x="1009462" y="1009102"/>
            <a:chExt cx="10198004" cy="4036780"/>
          </a:xfrm>
        </p:grpSpPr>
        <p:sp>
          <p:nvSpPr>
            <p:cNvPr id="10" name="pole tekstowe 9">
              <a:extLst>
                <a:ext uri="{FF2B5EF4-FFF2-40B4-BE49-F238E27FC236}">
                  <a16:creationId xmlns:a16="http://schemas.microsoft.com/office/drawing/2014/main" id="{5D3A8089-1B7D-3E4E-94CC-79B9ADA6F8EC}"/>
                </a:ext>
              </a:extLst>
            </p:cNvPr>
            <p:cNvSpPr txBox="1"/>
            <p:nvPr/>
          </p:nvSpPr>
          <p:spPr>
            <a:xfrm>
              <a:off x="1009462" y="1009102"/>
              <a:ext cx="5543549" cy="1354217"/>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Technika "nabojki" i pierwsze stemple</a:t>
              </a:r>
            </a:p>
          </p:txBody>
        </p:sp>
        <p:sp>
          <p:nvSpPr>
            <p:cNvPr id="17" name="pole tekstowe 16">
              <a:extLst>
                <a:ext uri="{FF2B5EF4-FFF2-40B4-BE49-F238E27FC236}">
                  <a16:creationId xmlns:a16="http://schemas.microsoft.com/office/drawing/2014/main" id="{021924C2-E91A-C44D-A899-DE079754372F}"/>
                </a:ext>
              </a:extLst>
            </p:cNvPr>
            <p:cNvSpPr txBox="1"/>
            <p:nvPr/>
          </p:nvSpPr>
          <p:spPr>
            <a:xfrm>
              <a:off x="1009462" y="3511551"/>
              <a:ext cx="10198004" cy="1534331"/>
            </a:xfrm>
            <a:prstGeom prst="rect">
              <a:avLst/>
            </a:prstGeom>
            <a:noFill/>
          </p:spPr>
          <p:txBody>
            <a:bodyPr wrap="square" rtlCol="0">
              <a:spAutoFit/>
            </a:bodyPr>
            <a:lstStyle/>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Pierwsze druki na płótnie, znane pod nazwą "nabojka", pojawiły się na terenie Rusi w XII wieku. Początkowo bardzo prymitywny druk z użyciem pojedynczych stempli z ziemniaka, rzepy lub buraka zamieniono na  bardziej trwałą formę stempli drewnianych, wycinanych z coraz większym kunsztem</a:t>
              </a:r>
            </a:p>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Kolejnym etapem było zastąpienie rytego w drewnie wzoru metalowymi blaszkami i gwoździkami, w celu uzyskania delikatniejszych linii i drobnych punktów (XVIII wiek). Od XVII wieku zaczęto używać płyt miedzianych, rytych wypukło, później również wklęsło.</a:t>
              </a:r>
            </a:p>
          </p:txBody>
        </p:sp>
      </p:grpSp>
      <p:grpSp>
        <p:nvGrpSpPr>
          <p:cNvPr id="15" name="Grupa 14">
            <a:extLst>
              <a:ext uri="{FF2B5EF4-FFF2-40B4-BE49-F238E27FC236}">
                <a16:creationId xmlns:a16="http://schemas.microsoft.com/office/drawing/2014/main" id="{67F972B8-A010-8848-A004-750EF5A0CC87}"/>
              </a:ext>
            </a:extLst>
          </p:cNvPr>
          <p:cNvGrpSpPr/>
          <p:nvPr/>
        </p:nvGrpSpPr>
        <p:grpSpPr>
          <a:xfrm>
            <a:off x="218546" y="6081867"/>
            <a:ext cx="790916" cy="776133"/>
            <a:chOff x="11084833" y="0"/>
            <a:chExt cx="790916" cy="776133"/>
          </a:xfrm>
        </p:grpSpPr>
        <p:sp>
          <p:nvSpPr>
            <p:cNvPr id="16" name="Prostokąt 15">
              <a:extLst>
                <a:ext uri="{FF2B5EF4-FFF2-40B4-BE49-F238E27FC236}">
                  <a16:creationId xmlns:a16="http://schemas.microsoft.com/office/drawing/2014/main" id="{42A92E1D-1D00-D046-B593-D97D4EE75EC8}"/>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a:extLst>
                <a:ext uri="{FF2B5EF4-FFF2-40B4-BE49-F238E27FC236}">
                  <a16:creationId xmlns:a16="http://schemas.microsoft.com/office/drawing/2014/main" id="{9A6B33CA-8DE2-2D4B-9289-E71CFB3E25C8}"/>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02</a:t>
              </a:r>
            </a:p>
          </p:txBody>
        </p:sp>
      </p:grpSp>
    </p:spTree>
    <p:extLst>
      <p:ext uri="{BB962C8B-B14F-4D97-AF65-F5344CB8AC3E}">
        <p14:creationId xmlns:p14="http://schemas.microsoft.com/office/powerpoint/2010/main" val="40461088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2660E2-2350-AD6B-3E82-0C9D6C6ADA71}"/>
            </a:ext>
          </a:extLst>
        </p:cNvPr>
        <p:cNvGrpSpPr/>
        <p:nvPr/>
      </p:nvGrpSpPr>
      <p:grpSpPr>
        <a:xfrm>
          <a:off x="0" y="0"/>
          <a:ext cx="0" cy="0"/>
          <a:chOff x="0" y="0"/>
          <a:chExt cx="0" cy="0"/>
        </a:xfrm>
      </p:grpSpPr>
      <p:grpSp>
        <p:nvGrpSpPr>
          <p:cNvPr id="6" name="Grupa 5">
            <a:extLst>
              <a:ext uri="{FF2B5EF4-FFF2-40B4-BE49-F238E27FC236}">
                <a16:creationId xmlns:a16="http://schemas.microsoft.com/office/drawing/2014/main" id="{9C6E2C1C-73B4-45D9-2D2A-AA0CB073AEA1}"/>
              </a:ext>
            </a:extLst>
          </p:cNvPr>
          <p:cNvGrpSpPr/>
          <p:nvPr/>
        </p:nvGrpSpPr>
        <p:grpSpPr>
          <a:xfrm>
            <a:off x="0" y="419558"/>
            <a:ext cx="6751057" cy="142043"/>
            <a:chOff x="-4028" y="438181"/>
            <a:chExt cx="6751057" cy="142043"/>
          </a:xfrm>
        </p:grpSpPr>
        <p:cxnSp>
          <p:nvCxnSpPr>
            <p:cNvPr id="7" name="Łącznik prosty 6">
              <a:extLst>
                <a:ext uri="{FF2B5EF4-FFF2-40B4-BE49-F238E27FC236}">
                  <a16:creationId xmlns:a16="http://schemas.microsoft.com/office/drawing/2014/main" id="{6BE48718-9833-B377-0DBE-7E427A390C9C}"/>
                </a:ext>
              </a:extLst>
            </p:cNvPr>
            <p:cNvCxnSpPr>
              <a:cxnSpLocks/>
            </p:cNvCxnSpPr>
            <p:nvPr/>
          </p:nvCxnSpPr>
          <p:spPr>
            <a:xfrm>
              <a:off x="-4028" y="506027"/>
              <a:ext cx="675105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8" name="Łącznik prosty 7">
              <a:extLst>
                <a:ext uri="{FF2B5EF4-FFF2-40B4-BE49-F238E27FC236}">
                  <a16:creationId xmlns:a16="http://schemas.microsoft.com/office/drawing/2014/main" id="{B4BFE7C8-D52A-B2C1-4F9A-0E0568F1356D}"/>
                </a:ext>
              </a:extLst>
            </p:cNvPr>
            <p:cNvCxnSpPr/>
            <p:nvPr/>
          </p:nvCxnSpPr>
          <p:spPr>
            <a:xfrm>
              <a:off x="6747029" y="438181"/>
              <a:ext cx="0" cy="142043"/>
            </a:xfrm>
            <a:prstGeom prst="line">
              <a:avLst/>
            </a:prstGeom>
            <a:ln w="19050">
              <a:solidFill>
                <a:srgbClr val="606060"/>
              </a:solidFill>
            </a:ln>
          </p:spPr>
          <p:style>
            <a:lnRef idx="1">
              <a:schemeClr val="dk1"/>
            </a:lnRef>
            <a:fillRef idx="0">
              <a:schemeClr val="dk1"/>
            </a:fillRef>
            <a:effectRef idx="0">
              <a:schemeClr val="dk1"/>
            </a:effectRef>
            <a:fontRef idx="minor">
              <a:schemeClr val="tx1"/>
            </a:fontRef>
          </p:style>
        </p:cxnSp>
      </p:grpSp>
      <p:sp>
        <p:nvSpPr>
          <p:cNvPr id="12" name="pole tekstowe 11">
            <a:extLst>
              <a:ext uri="{FF2B5EF4-FFF2-40B4-BE49-F238E27FC236}">
                <a16:creationId xmlns:a16="http://schemas.microsoft.com/office/drawing/2014/main" id="{3DEF0B34-1AEC-A91D-3FD0-3070D3239993}"/>
              </a:ext>
            </a:extLst>
          </p:cNvPr>
          <p:cNvSpPr txBox="1"/>
          <p:nvPr/>
        </p:nvSpPr>
        <p:spPr>
          <a:xfrm>
            <a:off x="1026088" y="1005840"/>
            <a:ext cx="5543549" cy="1354217"/>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Tradycje drukarskie w Polsce i regionach</a:t>
            </a:r>
          </a:p>
        </p:txBody>
      </p:sp>
      <p:grpSp>
        <p:nvGrpSpPr>
          <p:cNvPr id="13" name="Grupa 12">
            <a:extLst>
              <a:ext uri="{FF2B5EF4-FFF2-40B4-BE49-F238E27FC236}">
                <a16:creationId xmlns:a16="http://schemas.microsoft.com/office/drawing/2014/main" id="{A740321E-567F-3694-5931-91E968D1954F}"/>
              </a:ext>
            </a:extLst>
          </p:cNvPr>
          <p:cNvGrpSpPr/>
          <p:nvPr/>
        </p:nvGrpSpPr>
        <p:grpSpPr>
          <a:xfrm rot="10800000">
            <a:off x="6760582" y="6296399"/>
            <a:ext cx="5431418" cy="142043"/>
            <a:chOff x="1315611" y="435006"/>
            <a:chExt cx="5431418" cy="142043"/>
          </a:xfrm>
        </p:grpSpPr>
        <p:cxnSp>
          <p:nvCxnSpPr>
            <p:cNvPr id="14" name="Łącznik prosty 13">
              <a:extLst>
                <a:ext uri="{FF2B5EF4-FFF2-40B4-BE49-F238E27FC236}">
                  <a16:creationId xmlns:a16="http://schemas.microsoft.com/office/drawing/2014/main" id="{B10C4038-2AF2-3FEF-EF80-9CC32BF748A2}"/>
                </a:ext>
              </a:extLst>
            </p:cNvPr>
            <p:cNvCxnSpPr>
              <a:cxnSpLocks/>
            </p:cNvCxnSpPr>
            <p:nvPr/>
          </p:nvCxnSpPr>
          <p:spPr>
            <a:xfrm rot="10800000" flipH="1">
              <a:off x="1315611" y="506027"/>
              <a:ext cx="543141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5" name="Łącznik prosty 14">
              <a:extLst>
                <a:ext uri="{FF2B5EF4-FFF2-40B4-BE49-F238E27FC236}">
                  <a16:creationId xmlns:a16="http://schemas.microsoft.com/office/drawing/2014/main" id="{1A7B8EFA-CF9A-C7C5-9D24-4EC90349A2A5}"/>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2" name="Grupa 1">
            <a:extLst>
              <a:ext uri="{FF2B5EF4-FFF2-40B4-BE49-F238E27FC236}">
                <a16:creationId xmlns:a16="http://schemas.microsoft.com/office/drawing/2014/main" id="{DDC6ED4C-3BA9-3732-68DC-3ECAF0A83F04}"/>
              </a:ext>
            </a:extLst>
          </p:cNvPr>
          <p:cNvGrpSpPr/>
          <p:nvPr/>
        </p:nvGrpSpPr>
        <p:grpSpPr>
          <a:xfrm>
            <a:off x="11084833" y="0"/>
            <a:ext cx="790916" cy="776133"/>
            <a:chOff x="11084833" y="0"/>
            <a:chExt cx="790916" cy="776133"/>
          </a:xfrm>
        </p:grpSpPr>
        <p:sp>
          <p:nvSpPr>
            <p:cNvPr id="11" name="Prostokąt 10">
              <a:extLst>
                <a:ext uri="{FF2B5EF4-FFF2-40B4-BE49-F238E27FC236}">
                  <a16:creationId xmlns:a16="http://schemas.microsoft.com/office/drawing/2014/main" id="{2BDA033E-0A63-BDF5-5F84-EB3C7AA27445}"/>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5" name="pole tekstowe 24">
              <a:extLst>
                <a:ext uri="{FF2B5EF4-FFF2-40B4-BE49-F238E27FC236}">
                  <a16:creationId xmlns:a16="http://schemas.microsoft.com/office/drawing/2014/main" id="{F0DE22E0-54CD-4087-DF3E-A5A3AC940767}"/>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03</a:t>
              </a:r>
            </a:p>
          </p:txBody>
        </p:sp>
      </p:grpSp>
      <p:sp>
        <p:nvSpPr>
          <p:cNvPr id="4" name="pole tekstowe 3">
            <a:extLst>
              <a:ext uri="{FF2B5EF4-FFF2-40B4-BE49-F238E27FC236}">
                <a16:creationId xmlns:a16="http://schemas.microsoft.com/office/drawing/2014/main" id="{7A7D13B5-48C1-0571-F7A3-36D27A6D9A7F}"/>
              </a:ext>
            </a:extLst>
          </p:cNvPr>
          <p:cNvSpPr txBox="1"/>
          <p:nvPr/>
        </p:nvSpPr>
        <p:spPr>
          <a:xfrm>
            <a:off x="1026088" y="2533391"/>
            <a:ext cx="5724968" cy="2128788"/>
          </a:xfrm>
          <a:prstGeom prst="rect">
            <a:avLst/>
          </a:prstGeom>
          <a:noFill/>
        </p:spPr>
        <p:txBody>
          <a:bodyPr wrap="square" rtlCol="0">
            <a:spAutoFit/>
          </a:bodyPr>
          <a:lstStyle/>
          <a:p>
            <a:pPr algn="just">
              <a:lnSpc>
                <a:spcPts val="19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W Polsce wzornictwo i technika stemplowania tkanin kształtowane były zarówno przez style i rozwiązania technologiczne płynące z Niemiec, terenów dzisiejszej Białorusi oraz Ukrainy.</a:t>
            </a:r>
          </a:p>
          <a:p>
            <a:pPr algn="just">
              <a:lnSpc>
                <a:spcPts val="1960"/>
              </a:lnSpc>
            </a:pPr>
            <a:endParaRPr lang="pl-PL" sz="1500" dirty="0">
              <a:solidFill>
                <a:srgbClr val="263779"/>
              </a:solidFill>
              <a:latin typeface="Lato" panose="020F0502020204030203" pitchFamily="34" charset="0"/>
              <a:ea typeface="Lato" panose="020F0502020204030203" pitchFamily="34" charset="0"/>
              <a:cs typeface="Lato" panose="020F0502020204030203" pitchFamily="34" charset="0"/>
            </a:endParaRPr>
          </a:p>
          <a:p>
            <a:pPr algn="just">
              <a:lnSpc>
                <a:spcPts val="19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Pracownie drukowania tkanin istniały w miastach i mniejszych miejscowościach. Także na wsiach chętnie ozdabiano materiały wzorami, najczęściej spódnice, chusty, obrusy oraz zasłony.</a:t>
            </a:r>
            <a:endParaRPr lang="pl-PL" dirty="0"/>
          </a:p>
        </p:txBody>
      </p:sp>
    </p:spTree>
    <p:extLst>
      <p:ext uri="{BB962C8B-B14F-4D97-AF65-F5344CB8AC3E}">
        <p14:creationId xmlns:p14="http://schemas.microsoft.com/office/powerpoint/2010/main" val="19318129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34F562-B678-8D71-E611-801CFBF9A8D8}"/>
            </a:ext>
          </a:extLst>
        </p:cNvPr>
        <p:cNvGrpSpPr/>
        <p:nvPr/>
      </p:nvGrpSpPr>
      <p:grpSpPr>
        <a:xfrm>
          <a:off x="0" y="0"/>
          <a:ext cx="0" cy="0"/>
          <a:chOff x="0" y="0"/>
          <a:chExt cx="0" cy="0"/>
        </a:xfrm>
      </p:grpSpPr>
      <p:grpSp>
        <p:nvGrpSpPr>
          <p:cNvPr id="7" name="Grupa 6">
            <a:extLst>
              <a:ext uri="{FF2B5EF4-FFF2-40B4-BE49-F238E27FC236}">
                <a16:creationId xmlns:a16="http://schemas.microsoft.com/office/drawing/2014/main" id="{8445505C-9EF1-D290-18FF-FEF7C5C0850D}"/>
              </a:ext>
            </a:extLst>
          </p:cNvPr>
          <p:cNvGrpSpPr/>
          <p:nvPr/>
        </p:nvGrpSpPr>
        <p:grpSpPr>
          <a:xfrm>
            <a:off x="0" y="409037"/>
            <a:ext cx="3093457" cy="142043"/>
            <a:chOff x="3653572" y="438181"/>
            <a:chExt cx="3093457" cy="142043"/>
          </a:xfrm>
        </p:grpSpPr>
        <p:cxnSp>
          <p:nvCxnSpPr>
            <p:cNvPr id="8" name="Łącznik prosty 7">
              <a:extLst>
                <a:ext uri="{FF2B5EF4-FFF2-40B4-BE49-F238E27FC236}">
                  <a16:creationId xmlns:a16="http://schemas.microsoft.com/office/drawing/2014/main" id="{FFCCC544-9186-7E7E-0111-F34AAEF72E69}"/>
                </a:ext>
              </a:extLst>
            </p:cNvPr>
            <p:cNvCxnSpPr>
              <a:cxnSpLocks/>
            </p:cNvCxnSpPr>
            <p:nvPr/>
          </p:nvCxnSpPr>
          <p:spPr>
            <a:xfrm flipV="1">
              <a:off x="3653572" y="506027"/>
              <a:ext cx="3093457" cy="317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9" name="Łącznik prosty 8">
              <a:extLst>
                <a:ext uri="{FF2B5EF4-FFF2-40B4-BE49-F238E27FC236}">
                  <a16:creationId xmlns:a16="http://schemas.microsoft.com/office/drawing/2014/main" id="{CC559324-4BA3-C32C-4BBD-EFE5B79EEF0B}"/>
                </a:ext>
              </a:extLst>
            </p:cNvPr>
            <p:cNvCxnSpPr/>
            <p:nvPr/>
          </p:nvCxnSpPr>
          <p:spPr>
            <a:xfrm>
              <a:off x="6747029" y="438181"/>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11" name="Grupa 10">
            <a:extLst>
              <a:ext uri="{FF2B5EF4-FFF2-40B4-BE49-F238E27FC236}">
                <a16:creationId xmlns:a16="http://schemas.microsoft.com/office/drawing/2014/main" id="{01E01748-462F-BEAF-D060-7551B79C74E6}"/>
              </a:ext>
            </a:extLst>
          </p:cNvPr>
          <p:cNvGrpSpPr/>
          <p:nvPr/>
        </p:nvGrpSpPr>
        <p:grpSpPr>
          <a:xfrm rot="10800000">
            <a:off x="5679928" y="6288055"/>
            <a:ext cx="6512072" cy="142043"/>
            <a:chOff x="234957" y="435006"/>
            <a:chExt cx="6512072" cy="142043"/>
          </a:xfrm>
        </p:grpSpPr>
        <p:cxnSp>
          <p:nvCxnSpPr>
            <p:cNvPr id="12" name="Łącznik prosty 11">
              <a:extLst>
                <a:ext uri="{FF2B5EF4-FFF2-40B4-BE49-F238E27FC236}">
                  <a16:creationId xmlns:a16="http://schemas.microsoft.com/office/drawing/2014/main" id="{58353FE6-882E-92AA-DCA5-B8433CBDAEA1}"/>
                </a:ext>
              </a:extLst>
            </p:cNvPr>
            <p:cNvCxnSpPr>
              <a:cxnSpLocks/>
            </p:cNvCxnSpPr>
            <p:nvPr/>
          </p:nvCxnSpPr>
          <p:spPr>
            <a:xfrm rot="10800000" flipH="1" flipV="1">
              <a:off x="234957" y="483987"/>
              <a:ext cx="6512071" cy="2204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3" name="Łącznik prosty 12">
              <a:extLst>
                <a:ext uri="{FF2B5EF4-FFF2-40B4-BE49-F238E27FC236}">
                  <a16:creationId xmlns:a16="http://schemas.microsoft.com/office/drawing/2014/main" id="{403D42E3-7452-4C94-326C-B723B5B1280E}"/>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3A37E101-FD6B-EA40-ADFE-13069D3CAA5F}"/>
              </a:ext>
            </a:extLst>
          </p:cNvPr>
          <p:cNvSpPr txBox="1"/>
          <p:nvPr/>
        </p:nvSpPr>
        <p:spPr>
          <a:xfrm>
            <a:off x="430090" y="6128245"/>
            <a:ext cx="520563" cy="461665"/>
          </a:xfrm>
          <a:prstGeom prst="rect">
            <a:avLst/>
          </a:prstGeom>
          <a:noFill/>
        </p:spPr>
        <p:txBody>
          <a:bodyPr wrap="square" rtlCol="0">
            <a:spAutoFit/>
          </a:bodyPr>
          <a:lstStyle/>
          <a:p>
            <a:r>
              <a:rPr lang="pl-PL" sz="2400" dirty="0">
                <a:solidFill>
                  <a:schemeClr val="bg1"/>
                </a:solidFill>
              </a:rPr>
              <a:t>03</a:t>
            </a:r>
          </a:p>
        </p:txBody>
      </p:sp>
      <p:grpSp>
        <p:nvGrpSpPr>
          <p:cNvPr id="2" name="Grupa 1">
            <a:extLst>
              <a:ext uri="{FF2B5EF4-FFF2-40B4-BE49-F238E27FC236}">
                <a16:creationId xmlns:a16="http://schemas.microsoft.com/office/drawing/2014/main" id="{D15602D5-B74E-C0FB-7471-AA47E7DB50C6}"/>
              </a:ext>
            </a:extLst>
          </p:cNvPr>
          <p:cNvGrpSpPr/>
          <p:nvPr/>
        </p:nvGrpSpPr>
        <p:grpSpPr>
          <a:xfrm>
            <a:off x="950653" y="1252784"/>
            <a:ext cx="7101913" cy="3943449"/>
            <a:chOff x="949386" y="1009102"/>
            <a:chExt cx="7101913" cy="3943449"/>
          </a:xfrm>
        </p:grpSpPr>
        <p:sp>
          <p:nvSpPr>
            <p:cNvPr id="10" name="pole tekstowe 9">
              <a:extLst>
                <a:ext uri="{FF2B5EF4-FFF2-40B4-BE49-F238E27FC236}">
                  <a16:creationId xmlns:a16="http://schemas.microsoft.com/office/drawing/2014/main" id="{FDDB1441-58ED-C666-E976-721BFC2547C6}"/>
                </a:ext>
              </a:extLst>
            </p:cNvPr>
            <p:cNvSpPr txBox="1"/>
            <p:nvPr/>
          </p:nvSpPr>
          <p:spPr>
            <a:xfrm>
              <a:off x="1009462" y="1009102"/>
              <a:ext cx="5543549" cy="1354217"/>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Rola klienta i motywy zaczerpnięte z natury</a:t>
              </a:r>
            </a:p>
          </p:txBody>
        </p:sp>
        <p:sp>
          <p:nvSpPr>
            <p:cNvPr id="17" name="pole tekstowe 16">
              <a:extLst>
                <a:ext uri="{FF2B5EF4-FFF2-40B4-BE49-F238E27FC236}">
                  <a16:creationId xmlns:a16="http://schemas.microsoft.com/office/drawing/2014/main" id="{B96934FE-4EC1-3FC0-9CF3-F1166115848E}"/>
                </a:ext>
              </a:extLst>
            </p:cNvPr>
            <p:cNvSpPr txBox="1"/>
            <p:nvPr/>
          </p:nvSpPr>
          <p:spPr>
            <a:xfrm>
              <a:off x="949386" y="2435836"/>
              <a:ext cx="7101913" cy="2516715"/>
            </a:xfrm>
            <a:prstGeom prst="rect">
              <a:avLst/>
            </a:prstGeom>
            <a:noFill/>
          </p:spPr>
          <p:txBody>
            <a:bodyPr wrap="square" rtlCol="0">
              <a:spAutoFit/>
            </a:bodyPr>
            <a:lstStyle/>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Do drukarza klient przychodził z materiałem, najczęściej bielonym na słońcu lnianym płótnem i wybierał wzór.</a:t>
              </a:r>
            </a:p>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W ludowym drukarstwie tkanin, podobnie jak w innych dziedzinach rzemiosła i sztuki ludowej, królowały motywy zaczerpnięte z otoczenia, zwłaszcza z natury. Rzeźbiarze tworzyli stemple z wzorami liści, ziół, kwiatów i owoców.</a:t>
              </a:r>
              <a:b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br>
              <a:b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b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Popularne były także wzory geometryczne. Misterne zawijasy i zygzaki zdobiły bordiury chust i obrusów. Kropki oraz inne niewielkie elementy odbijano zwłaszcza na spódnicach. Drobne, proste kształty, powtarzane w równych odstępach nadawały im harmonijny i elegancki deseń.</a:t>
              </a:r>
              <a:endParaRPr lang="pl-PL" dirty="0">
                <a:solidFill>
                  <a:srgbClr val="263779"/>
                </a:solidFill>
              </a:endParaRPr>
            </a:p>
          </p:txBody>
        </p:sp>
      </p:grpSp>
      <p:grpSp>
        <p:nvGrpSpPr>
          <p:cNvPr id="15" name="Grupa 14">
            <a:extLst>
              <a:ext uri="{FF2B5EF4-FFF2-40B4-BE49-F238E27FC236}">
                <a16:creationId xmlns:a16="http://schemas.microsoft.com/office/drawing/2014/main" id="{B3142F24-AC1A-9D90-02D8-0FFC4E72F5AD}"/>
              </a:ext>
            </a:extLst>
          </p:cNvPr>
          <p:cNvGrpSpPr/>
          <p:nvPr/>
        </p:nvGrpSpPr>
        <p:grpSpPr>
          <a:xfrm>
            <a:off x="218546" y="6081867"/>
            <a:ext cx="790916" cy="776133"/>
            <a:chOff x="11084833" y="0"/>
            <a:chExt cx="790916" cy="776133"/>
          </a:xfrm>
        </p:grpSpPr>
        <p:sp>
          <p:nvSpPr>
            <p:cNvPr id="16" name="Prostokąt 15">
              <a:extLst>
                <a:ext uri="{FF2B5EF4-FFF2-40B4-BE49-F238E27FC236}">
                  <a16:creationId xmlns:a16="http://schemas.microsoft.com/office/drawing/2014/main" id="{52AFBD80-DD9E-3B79-3F2C-58AFEFEC348B}"/>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a:extLst>
                <a:ext uri="{FF2B5EF4-FFF2-40B4-BE49-F238E27FC236}">
                  <a16:creationId xmlns:a16="http://schemas.microsoft.com/office/drawing/2014/main" id="{EBA93FB7-6B94-7508-9F09-E38BD47655FC}"/>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04</a:t>
              </a:r>
            </a:p>
          </p:txBody>
        </p:sp>
      </p:grpSp>
    </p:spTree>
    <p:extLst>
      <p:ext uri="{BB962C8B-B14F-4D97-AF65-F5344CB8AC3E}">
        <p14:creationId xmlns:p14="http://schemas.microsoft.com/office/powerpoint/2010/main" val="38153977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D8D6F6-C26A-C61B-D085-0E949BA4B94E}"/>
            </a:ext>
          </a:extLst>
        </p:cNvPr>
        <p:cNvGrpSpPr/>
        <p:nvPr/>
      </p:nvGrpSpPr>
      <p:grpSpPr>
        <a:xfrm>
          <a:off x="0" y="0"/>
          <a:ext cx="0" cy="0"/>
          <a:chOff x="0" y="0"/>
          <a:chExt cx="0" cy="0"/>
        </a:xfrm>
      </p:grpSpPr>
      <p:grpSp>
        <p:nvGrpSpPr>
          <p:cNvPr id="7" name="Grupa 6">
            <a:extLst>
              <a:ext uri="{FF2B5EF4-FFF2-40B4-BE49-F238E27FC236}">
                <a16:creationId xmlns:a16="http://schemas.microsoft.com/office/drawing/2014/main" id="{58574EC9-5B1F-F5D0-7358-208EDC120329}"/>
              </a:ext>
            </a:extLst>
          </p:cNvPr>
          <p:cNvGrpSpPr/>
          <p:nvPr/>
        </p:nvGrpSpPr>
        <p:grpSpPr>
          <a:xfrm>
            <a:off x="0" y="409037"/>
            <a:ext cx="3093457" cy="142043"/>
            <a:chOff x="3653572" y="438181"/>
            <a:chExt cx="3093457" cy="142043"/>
          </a:xfrm>
        </p:grpSpPr>
        <p:cxnSp>
          <p:nvCxnSpPr>
            <p:cNvPr id="8" name="Łącznik prosty 7">
              <a:extLst>
                <a:ext uri="{FF2B5EF4-FFF2-40B4-BE49-F238E27FC236}">
                  <a16:creationId xmlns:a16="http://schemas.microsoft.com/office/drawing/2014/main" id="{55608367-64FB-42D4-0B03-9D3B8D9C2F83}"/>
                </a:ext>
              </a:extLst>
            </p:cNvPr>
            <p:cNvCxnSpPr>
              <a:cxnSpLocks/>
            </p:cNvCxnSpPr>
            <p:nvPr/>
          </p:nvCxnSpPr>
          <p:spPr>
            <a:xfrm flipV="1">
              <a:off x="3653572" y="506027"/>
              <a:ext cx="3093457" cy="317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9" name="Łącznik prosty 8">
              <a:extLst>
                <a:ext uri="{FF2B5EF4-FFF2-40B4-BE49-F238E27FC236}">
                  <a16:creationId xmlns:a16="http://schemas.microsoft.com/office/drawing/2014/main" id="{B07538FD-9AE3-7C28-5D41-BEFE04CECFD0}"/>
                </a:ext>
              </a:extLst>
            </p:cNvPr>
            <p:cNvCxnSpPr/>
            <p:nvPr/>
          </p:nvCxnSpPr>
          <p:spPr>
            <a:xfrm>
              <a:off x="6747029" y="438181"/>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11" name="Grupa 10">
            <a:extLst>
              <a:ext uri="{FF2B5EF4-FFF2-40B4-BE49-F238E27FC236}">
                <a16:creationId xmlns:a16="http://schemas.microsoft.com/office/drawing/2014/main" id="{43DB30D1-058D-17D5-71E4-5DDA06847E9F}"/>
              </a:ext>
            </a:extLst>
          </p:cNvPr>
          <p:cNvGrpSpPr/>
          <p:nvPr/>
        </p:nvGrpSpPr>
        <p:grpSpPr>
          <a:xfrm rot="10800000">
            <a:off x="5679928" y="6288055"/>
            <a:ext cx="6512072" cy="142043"/>
            <a:chOff x="234957" y="435006"/>
            <a:chExt cx="6512072" cy="142043"/>
          </a:xfrm>
        </p:grpSpPr>
        <p:cxnSp>
          <p:nvCxnSpPr>
            <p:cNvPr id="12" name="Łącznik prosty 11">
              <a:extLst>
                <a:ext uri="{FF2B5EF4-FFF2-40B4-BE49-F238E27FC236}">
                  <a16:creationId xmlns:a16="http://schemas.microsoft.com/office/drawing/2014/main" id="{DA182606-EED8-32F5-053B-1F178D76825C}"/>
                </a:ext>
              </a:extLst>
            </p:cNvPr>
            <p:cNvCxnSpPr>
              <a:cxnSpLocks/>
            </p:cNvCxnSpPr>
            <p:nvPr/>
          </p:nvCxnSpPr>
          <p:spPr>
            <a:xfrm rot="10800000" flipH="1" flipV="1">
              <a:off x="234957" y="483987"/>
              <a:ext cx="6512071" cy="2204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3" name="Łącznik prosty 12">
              <a:extLst>
                <a:ext uri="{FF2B5EF4-FFF2-40B4-BE49-F238E27FC236}">
                  <a16:creationId xmlns:a16="http://schemas.microsoft.com/office/drawing/2014/main" id="{60AFF9AD-98A1-FC98-D88C-6AA81F93DAE5}"/>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7D2D5BBE-8E67-A02A-8E69-706EC568F5EC}"/>
              </a:ext>
            </a:extLst>
          </p:cNvPr>
          <p:cNvSpPr txBox="1"/>
          <p:nvPr/>
        </p:nvSpPr>
        <p:spPr>
          <a:xfrm>
            <a:off x="430090" y="6128245"/>
            <a:ext cx="520563" cy="461665"/>
          </a:xfrm>
          <a:prstGeom prst="rect">
            <a:avLst/>
          </a:prstGeom>
          <a:noFill/>
        </p:spPr>
        <p:txBody>
          <a:bodyPr wrap="square" rtlCol="0">
            <a:spAutoFit/>
          </a:bodyPr>
          <a:lstStyle/>
          <a:p>
            <a:r>
              <a:rPr lang="pl-PL" sz="2400" dirty="0">
                <a:solidFill>
                  <a:schemeClr val="bg1"/>
                </a:solidFill>
              </a:rPr>
              <a:t>03</a:t>
            </a:r>
          </a:p>
        </p:txBody>
      </p:sp>
      <p:grpSp>
        <p:nvGrpSpPr>
          <p:cNvPr id="15" name="Grupa 14">
            <a:extLst>
              <a:ext uri="{FF2B5EF4-FFF2-40B4-BE49-F238E27FC236}">
                <a16:creationId xmlns:a16="http://schemas.microsoft.com/office/drawing/2014/main" id="{AE7656CF-CC86-B87C-2CF5-7C282BF1CDB0}"/>
              </a:ext>
            </a:extLst>
          </p:cNvPr>
          <p:cNvGrpSpPr/>
          <p:nvPr/>
        </p:nvGrpSpPr>
        <p:grpSpPr>
          <a:xfrm>
            <a:off x="218546" y="6081867"/>
            <a:ext cx="790916" cy="776133"/>
            <a:chOff x="11084833" y="0"/>
            <a:chExt cx="790916" cy="776133"/>
          </a:xfrm>
        </p:grpSpPr>
        <p:sp>
          <p:nvSpPr>
            <p:cNvPr id="16" name="Prostokąt 15">
              <a:extLst>
                <a:ext uri="{FF2B5EF4-FFF2-40B4-BE49-F238E27FC236}">
                  <a16:creationId xmlns:a16="http://schemas.microsoft.com/office/drawing/2014/main" id="{848D9303-3288-16B7-83EE-F8728A207334}"/>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a:extLst>
                <a:ext uri="{FF2B5EF4-FFF2-40B4-BE49-F238E27FC236}">
                  <a16:creationId xmlns:a16="http://schemas.microsoft.com/office/drawing/2014/main" id="{FDEC3580-6242-4981-9612-D45EE2F49C39}"/>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05</a:t>
              </a:r>
            </a:p>
          </p:txBody>
        </p:sp>
      </p:grpSp>
      <p:pic>
        <p:nvPicPr>
          <p:cNvPr id="4" name="Obraz 3">
            <a:extLst>
              <a:ext uri="{FF2B5EF4-FFF2-40B4-BE49-F238E27FC236}">
                <a16:creationId xmlns:a16="http://schemas.microsoft.com/office/drawing/2014/main" id="{6258A3C1-B390-289B-F86A-491D4273C83C}"/>
              </a:ext>
            </a:extLst>
          </p:cNvPr>
          <p:cNvPicPr>
            <a:picLocks noChangeAspect="1"/>
          </p:cNvPicPr>
          <p:nvPr/>
        </p:nvPicPr>
        <p:blipFill>
          <a:blip r:embed="rId2" cstate="print"/>
          <a:srcRect l="30411" r="30394"/>
          <a:stretch>
            <a:fillRect/>
          </a:stretch>
        </p:blipFill>
        <p:spPr bwMode="auto">
          <a:xfrm>
            <a:off x="3343915" y="476883"/>
            <a:ext cx="4672028" cy="5657591"/>
          </a:xfrm>
          <a:prstGeom prst="rect">
            <a:avLst/>
          </a:prstGeom>
          <a:noFill/>
          <a:ln w="9525">
            <a:noFill/>
            <a:miter lim="800000"/>
            <a:headEnd/>
            <a:tailEnd/>
          </a:ln>
        </p:spPr>
      </p:pic>
    </p:spTree>
    <p:extLst>
      <p:ext uri="{BB962C8B-B14F-4D97-AF65-F5344CB8AC3E}">
        <p14:creationId xmlns:p14="http://schemas.microsoft.com/office/powerpoint/2010/main" val="12326754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9B4CA3-B67E-E922-F096-EBE7B3BEFBEB}"/>
            </a:ext>
          </a:extLst>
        </p:cNvPr>
        <p:cNvGrpSpPr/>
        <p:nvPr/>
      </p:nvGrpSpPr>
      <p:grpSpPr>
        <a:xfrm>
          <a:off x="0" y="0"/>
          <a:ext cx="0" cy="0"/>
          <a:chOff x="0" y="0"/>
          <a:chExt cx="0" cy="0"/>
        </a:xfrm>
      </p:grpSpPr>
      <p:grpSp>
        <p:nvGrpSpPr>
          <p:cNvPr id="6" name="Grupa 5">
            <a:extLst>
              <a:ext uri="{FF2B5EF4-FFF2-40B4-BE49-F238E27FC236}">
                <a16:creationId xmlns:a16="http://schemas.microsoft.com/office/drawing/2014/main" id="{51247EB3-B4D1-C894-415C-B1383DA22451}"/>
              </a:ext>
            </a:extLst>
          </p:cNvPr>
          <p:cNvGrpSpPr/>
          <p:nvPr/>
        </p:nvGrpSpPr>
        <p:grpSpPr>
          <a:xfrm>
            <a:off x="0" y="419558"/>
            <a:ext cx="6751057" cy="142043"/>
            <a:chOff x="-4028" y="438181"/>
            <a:chExt cx="6751057" cy="142043"/>
          </a:xfrm>
        </p:grpSpPr>
        <p:cxnSp>
          <p:nvCxnSpPr>
            <p:cNvPr id="7" name="Łącznik prosty 6">
              <a:extLst>
                <a:ext uri="{FF2B5EF4-FFF2-40B4-BE49-F238E27FC236}">
                  <a16:creationId xmlns:a16="http://schemas.microsoft.com/office/drawing/2014/main" id="{9750D91A-2552-1D3B-6B29-150F55D3DD23}"/>
                </a:ext>
              </a:extLst>
            </p:cNvPr>
            <p:cNvCxnSpPr>
              <a:cxnSpLocks/>
            </p:cNvCxnSpPr>
            <p:nvPr/>
          </p:nvCxnSpPr>
          <p:spPr>
            <a:xfrm>
              <a:off x="-4028" y="506027"/>
              <a:ext cx="675105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8" name="Łącznik prosty 7">
              <a:extLst>
                <a:ext uri="{FF2B5EF4-FFF2-40B4-BE49-F238E27FC236}">
                  <a16:creationId xmlns:a16="http://schemas.microsoft.com/office/drawing/2014/main" id="{8022996E-8B96-970C-B7E8-AEE13FC99B8B}"/>
                </a:ext>
              </a:extLst>
            </p:cNvPr>
            <p:cNvCxnSpPr/>
            <p:nvPr/>
          </p:nvCxnSpPr>
          <p:spPr>
            <a:xfrm>
              <a:off x="6747029" y="438181"/>
              <a:ext cx="0" cy="142043"/>
            </a:xfrm>
            <a:prstGeom prst="line">
              <a:avLst/>
            </a:prstGeom>
            <a:ln w="19050">
              <a:solidFill>
                <a:srgbClr val="606060"/>
              </a:solidFill>
            </a:ln>
          </p:spPr>
          <p:style>
            <a:lnRef idx="1">
              <a:schemeClr val="dk1"/>
            </a:lnRef>
            <a:fillRef idx="0">
              <a:schemeClr val="dk1"/>
            </a:fillRef>
            <a:effectRef idx="0">
              <a:schemeClr val="dk1"/>
            </a:effectRef>
            <a:fontRef idx="minor">
              <a:schemeClr val="tx1"/>
            </a:fontRef>
          </p:style>
        </p:cxnSp>
      </p:grpSp>
      <p:sp>
        <p:nvSpPr>
          <p:cNvPr id="12" name="pole tekstowe 11">
            <a:extLst>
              <a:ext uri="{FF2B5EF4-FFF2-40B4-BE49-F238E27FC236}">
                <a16:creationId xmlns:a16="http://schemas.microsoft.com/office/drawing/2014/main" id="{32AEA217-606F-BB4B-DFD4-755BA636E22C}"/>
              </a:ext>
            </a:extLst>
          </p:cNvPr>
          <p:cNvSpPr txBox="1"/>
          <p:nvPr/>
        </p:nvSpPr>
        <p:spPr>
          <a:xfrm>
            <a:off x="1026088" y="1005840"/>
            <a:ext cx="5543549" cy="1985159"/>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Geometria i harmonijne desenie w zdobnictwie</a:t>
            </a:r>
          </a:p>
        </p:txBody>
      </p:sp>
      <p:grpSp>
        <p:nvGrpSpPr>
          <p:cNvPr id="13" name="Grupa 12">
            <a:extLst>
              <a:ext uri="{FF2B5EF4-FFF2-40B4-BE49-F238E27FC236}">
                <a16:creationId xmlns:a16="http://schemas.microsoft.com/office/drawing/2014/main" id="{74F5FC15-8051-5BFE-7530-42F7162A1B91}"/>
              </a:ext>
            </a:extLst>
          </p:cNvPr>
          <p:cNvGrpSpPr/>
          <p:nvPr/>
        </p:nvGrpSpPr>
        <p:grpSpPr>
          <a:xfrm rot="10800000">
            <a:off x="6760582" y="6296399"/>
            <a:ext cx="5431418" cy="142043"/>
            <a:chOff x="1315611" y="435006"/>
            <a:chExt cx="5431418" cy="142043"/>
          </a:xfrm>
        </p:grpSpPr>
        <p:cxnSp>
          <p:nvCxnSpPr>
            <p:cNvPr id="14" name="Łącznik prosty 13">
              <a:extLst>
                <a:ext uri="{FF2B5EF4-FFF2-40B4-BE49-F238E27FC236}">
                  <a16:creationId xmlns:a16="http://schemas.microsoft.com/office/drawing/2014/main" id="{39FAE8F0-1E7D-6923-2AEE-179DD6838357}"/>
                </a:ext>
              </a:extLst>
            </p:cNvPr>
            <p:cNvCxnSpPr>
              <a:cxnSpLocks/>
            </p:cNvCxnSpPr>
            <p:nvPr/>
          </p:nvCxnSpPr>
          <p:spPr>
            <a:xfrm rot="10800000" flipH="1">
              <a:off x="1315611" y="506027"/>
              <a:ext cx="543141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5" name="Łącznik prosty 14">
              <a:extLst>
                <a:ext uri="{FF2B5EF4-FFF2-40B4-BE49-F238E27FC236}">
                  <a16:creationId xmlns:a16="http://schemas.microsoft.com/office/drawing/2014/main" id="{34485588-55B3-E3C9-0127-F336B0872711}"/>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23" name="pole tekstowe 22">
            <a:extLst>
              <a:ext uri="{FF2B5EF4-FFF2-40B4-BE49-F238E27FC236}">
                <a16:creationId xmlns:a16="http://schemas.microsoft.com/office/drawing/2014/main" id="{B83649D3-94A9-4FF3-4B06-61C0D41F1DD2}"/>
              </a:ext>
            </a:extLst>
          </p:cNvPr>
          <p:cNvSpPr txBox="1"/>
          <p:nvPr/>
        </p:nvSpPr>
        <p:spPr>
          <a:xfrm>
            <a:off x="6652134" y="2533392"/>
            <a:ext cx="4219957" cy="2898229"/>
          </a:xfrm>
          <a:prstGeom prst="rect">
            <a:avLst/>
          </a:prstGeom>
          <a:noFill/>
        </p:spPr>
        <p:txBody>
          <a:bodyPr wrap="square" rtlCol="0">
            <a:spAutoFit/>
          </a:bodyPr>
          <a:lstStyle/>
          <a:p>
            <a:pPr algn="just">
              <a:lnSpc>
                <a:spcPts val="19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Wzorzystość spódnic uznawana była za zaletę nie tylko ze względów estetycznych, ale i czysto praktycznych – wzory częściowo "maskowały" brud. Wzorzyste i kolorowe ubiory pojawiły się jednak na terenach wiejskich późno, bo w połowie XVIII wieku.</a:t>
            </a:r>
          </a:p>
          <a:p>
            <a:pPr algn="just">
              <a:lnSpc>
                <a:spcPts val="1960"/>
              </a:lnSpc>
            </a:pPr>
            <a:endParaRPr lang="pl-PL" sz="1500" dirty="0">
              <a:solidFill>
                <a:srgbClr val="263779"/>
              </a:solidFill>
              <a:latin typeface="Lato" panose="020F0502020204030203" pitchFamily="34" charset="0"/>
              <a:ea typeface="Lato" panose="020F0502020204030203" pitchFamily="34" charset="0"/>
              <a:cs typeface="Lato" panose="020F0502020204030203" pitchFamily="34" charset="0"/>
            </a:endParaRPr>
          </a:p>
          <a:p>
            <a:pPr algn="just">
              <a:lnSpc>
                <a:spcPts val="19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Spódnice drukowane: teren powiatu hrubieszowskiego i bieszczadzkiego. Ekspozycja w Muzeum Etnograficznym w Krakowie. Spódnica z Komańczy.</a:t>
            </a:r>
            <a:endParaRPr lang="pl-PL" dirty="0"/>
          </a:p>
        </p:txBody>
      </p:sp>
      <p:grpSp>
        <p:nvGrpSpPr>
          <p:cNvPr id="2" name="Grupa 1">
            <a:extLst>
              <a:ext uri="{FF2B5EF4-FFF2-40B4-BE49-F238E27FC236}">
                <a16:creationId xmlns:a16="http://schemas.microsoft.com/office/drawing/2014/main" id="{1237CE62-1DEB-C0E3-F023-82F8C819DBDD}"/>
              </a:ext>
            </a:extLst>
          </p:cNvPr>
          <p:cNvGrpSpPr/>
          <p:nvPr/>
        </p:nvGrpSpPr>
        <p:grpSpPr>
          <a:xfrm>
            <a:off x="11084833" y="0"/>
            <a:ext cx="790916" cy="776133"/>
            <a:chOff x="11084833" y="0"/>
            <a:chExt cx="790916" cy="776133"/>
          </a:xfrm>
        </p:grpSpPr>
        <p:sp>
          <p:nvSpPr>
            <p:cNvPr id="11" name="Prostokąt 10">
              <a:extLst>
                <a:ext uri="{FF2B5EF4-FFF2-40B4-BE49-F238E27FC236}">
                  <a16:creationId xmlns:a16="http://schemas.microsoft.com/office/drawing/2014/main" id="{A730F6A3-99D9-8623-7C6D-F8C3AF9259F5}"/>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5" name="pole tekstowe 24">
              <a:extLst>
                <a:ext uri="{FF2B5EF4-FFF2-40B4-BE49-F238E27FC236}">
                  <a16:creationId xmlns:a16="http://schemas.microsoft.com/office/drawing/2014/main" id="{F20F30EB-90D6-CF3B-DAA1-22EE38883EB3}"/>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06</a:t>
              </a:r>
            </a:p>
          </p:txBody>
        </p:sp>
      </p:grpSp>
      <p:pic>
        <p:nvPicPr>
          <p:cNvPr id="5" name="Obraz 4">
            <a:hlinkClick r:id="rId2"/>
            <a:extLst>
              <a:ext uri="{FF2B5EF4-FFF2-40B4-BE49-F238E27FC236}">
                <a16:creationId xmlns:a16="http://schemas.microsoft.com/office/drawing/2014/main" id="{EFD765A1-7D9F-8F2D-3E06-DE766E087346}"/>
              </a:ext>
            </a:extLst>
          </p:cNvPr>
          <p:cNvPicPr>
            <a:picLocks noChangeAspect="1"/>
          </p:cNvPicPr>
          <p:nvPr/>
        </p:nvPicPr>
        <p:blipFill>
          <a:blip r:embed="rId3" cstate="print"/>
          <a:srcRect/>
          <a:stretch>
            <a:fillRect/>
          </a:stretch>
        </p:blipFill>
        <p:spPr bwMode="auto">
          <a:xfrm>
            <a:off x="0" y="3174469"/>
            <a:ext cx="3360518" cy="3683531"/>
          </a:xfrm>
          <a:prstGeom prst="rect">
            <a:avLst/>
          </a:prstGeom>
          <a:noFill/>
          <a:ln w="9525">
            <a:noFill/>
            <a:miter lim="800000"/>
            <a:headEnd/>
            <a:tailEnd/>
          </a:ln>
        </p:spPr>
      </p:pic>
      <p:pic>
        <p:nvPicPr>
          <p:cNvPr id="9" name="Obraz 8">
            <a:extLst>
              <a:ext uri="{FF2B5EF4-FFF2-40B4-BE49-F238E27FC236}">
                <a16:creationId xmlns:a16="http://schemas.microsoft.com/office/drawing/2014/main" id="{22D8774C-2FCF-836A-1F21-7AF16646C84F}"/>
              </a:ext>
            </a:extLst>
          </p:cNvPr>
          <p:cNvPicPr>
            <a:picLocks noChangeAspect="1"/>
          </p:cNvPicPr>
          <p:nvPr/>
        </p:nvPicPr>
        <p:blipFill>
          <a:blip r:embed="rId4" cstate="print"/>
          <a:srcRect/>
          <a:stretch>
            <a:fillRect/>
          </a:stretch>
        </p:blipFill>
        <p:spPr bwMode="auto">
          <a:xfrm>
            <a:off x="3443015" y="3174468"/>
            <a:ext cx="2762649" cy="3683532"/>
          </a:xfrm>
          <a:prstGeom prst="rect">
            <a:avLst/>
          </a:prstGeom>
          <a:noFill/>
          <a:ln w="9525">
            <a:noFill/>
            <a:miter lim="800000"/>
            <a:headEnd/>
            <a:tailEnd/>
          </a:ln>
        </p:spPr>
      </p:pic>
    </p:spTree>
    <p:extLst>
      <p:ext uri="{BB962C8B-B14F-4D97-AF65-F5344CB8AC3E}">
        <p14:creationId xmlns:p14="http://schemas.microsoft.com/office/powerpoint/2010/main" val="6716237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0AB0F-7EA6-91CD-EDF6-B373B1CA03AB}"/>
            </a:ext>
          </a:extLst>
        </p:cNvPr>
        <p:cNvGrpSpPr/>
        <p:nvPr/>
      </p:nvGrpSpPr>
      <p:grpSpPr>
        <a:xfrm>
          <a:off x="0" y="0"/>
          <a:ext cx="0" cy="0"/>
          <a:chOff x="0" y="0"/>
          <a:chExt cx="0" cy="0"/>
        </a:xfrm>
      </p:grpSpPr>
      <p:grpSp>
        <p:nvGrpSpPr>
          <p:cNvPr id="6" name="Grupa 5">
            <a:extLst>
              <a:ext uri="{FF2B5EF4-FFF2-40B4-BE49-F238E27FC236}">
                <a16:creationId xmlns:a16="http://schemas.microsoft.com/office/drawing/2014/main" id="{77C0E666-F9CC-2C63-FC5C-5CDCDB573939}"/>
              </a:ext>
            </a:extLst>
          </p:cNvPr>
          <p:cNvGrpSpPr/>
          <p:nvPr/>
        </p:nvGrpSpPr>
        <p:grpSpPr>
          <a:xfrm>
            <a:off x="0" y="419558"/>
            <a:ext cx="6751057" cy="142043"/>
            <a:chOff x="-4028" y="438181"/>
            <a:chExt cx="6751057" cy="142043"/>
          </a:xfrm>
        </p:grpSpPr>
        <p:cxnSp>
          <p:nvCxnSpPr>
            <p:cNvPr id="7" name="Łącznik prosty 6">
              <a:extLst>
                <a:ext uri="{FF2B5EF4-FFF2-40B4-BE49-F238E27FC236}">
                  <a16:creationId xmlns:a16="http://schemas.microsoft.com/office/drawing/2014/main" id="{2BEA1C82-90D0-B99D-D928-27DA5EEE8806}"/>
                </a:ext>
              </a:extLst>
            </p:cNvPr>
            <p:cNvCxnSpPr>
              <a:cxnSpLocks/>
            </p:cNvCxnSpPr>
            <p:nvPr/>
          </p:nvCxnSpPr>
          <p:spPr>
            <a:xfrm>
              <a:off x="-4028" y="506027"/>
              <a:ext cx="675105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8" name="Łącznik prosty 7">
              <a:extLst>
                <a:ext uri="{FF2B5EF4-FFF2-40B4-BE49-F238E27FC236}">
                  <a16:creationId xmlns:a16="http://schemas.microsoft.com/office/drawing/2014/main" id="{C8F21CAA-8FBA-93B4-8030-4AD0CA8F9C2D}"/>
                </a:ext>
              </a:extLst>
            </p:cNvPr>
            <p:cNvCxnSpPr/>
            <p:nvPr/>
          </p:nvCxnSpPr>
          <p:spPr>
            <a:xfrm>
              <a:off x="6747029" y="438181"/>
              <a:ext cx="0" cy="142043"/>
            </a:xfrm>
            <a:prstGeom prst="line">
              <a:avLst/>
            </a:prstGeom>
            <a:ln w="19050">
              <a:solidFill>
                <a:srgbClr val="606060"/>
              </a:solidFill>
            </a:ln>
          </p:spPr>
          <p:style>
            <a:lnRef idx="1">
              <a:schemeClr val="dk1"/>
            </a:lnRef>
            <a:fillRef idx="0">
              <a:schemeClr val="dk1"/>
            </a:fillRef>
            <a:effectRef idx="0">
              <a:schemeClr val="dk1"/>
            </a:effectRef>
            <a:fontRef idx="minor">
              <a:schemeClr val="tx1"/>
            </a:fontRef>
          </p:style>
        </p:cxnSp>
      </p:grpSp>
      <p:grpSp>
        <p:nvGrpSpPr>
          <p:cNvPr id="13" name="Grupa 12">
            <a:extLst>
              <a:ext uri="{FF2B5EF4-FFF2-40B4-BE49-F238E27FC236}">
                <a16:creationId xmlns:a16="http://schemas.microsoft.com/office/drawing/2014/main" id="{B699A881-A6C3-2BEF-0C9A-546E37E34063}"/>
              </a:ext>
            </a:extLst>
          </p:cNvPr>
          <p:cNvGrpSpPr/>
          <p:nvPr/>
        </p:nvGrpSpPr>
        <p:grpSpPr>
          <a:xfrm rot="10800000">
            <a:off x="6760582" y="6296399"/>
            <a:ext cx="5431418" cy="142043"/>
            <a:chOff x="1315611" y="435006"/>
            <a:chExt cx="5431418" cy="142043"/>
          </a:xfrm>
        </p:grpSpPr>
        <p:cxnSp>
          <p:nvCxnSpPr>
            <p:cNvPr id="14" name="Łącznik prosty 13">
              <a:extLst>
                <a:ext uri="{FF2B5EF4-FFF2-40B4-BE49-F238E27FC236}">
                  <a16:creationId xmlns:a16="http://schemas.microsoft.com/office/drawing/2014/main" id="{6DC5B684-6E37-700B-8479-FC70C261A679}"/>
                </a:ext>
              </a:extLst>
            </p:cNvPr>
            <p:cNvCxnSpPr>
              <a:cxnSpLocks/>
            </p:cNvCxnSpPr>
            <p:nvPr/>
          </p:nvCxnSpPr>
          <p:spPr>
            <a:xfrm rot="10800000" flipH="1">
              <a:off x="1315611" y="506027"/>
              <a:ext cx="543141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5" name="Łącznik prosty 14">
              <a:extLst>
                <a:ext uri="{FF2B5EF4-FFF2-40B4-BE49-F238E27FC236}">
                  <a16:creationId xmlns:a16="http://schemas.microsoft.com/office/drawing/2014/main" id="{F47022D1-E3AC-E1A9-6461-E9A5304CBFE1}"/>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2" name="Grupa 1">
            <a:extLst>
              <a:ext uri="{FF2B5EF4-FFF2-40B4-BE49-F238E27FC236}">
                <a16:creationId xmlns:a16="http://schemas.microsoft.com/office/drawing/2014/main" id="{865D8B5A-017A-DC16-5ED3-DD785D8F0D21}"/>
              </a:ext>
            </a:extLst>
          </p:cNvPr>
          <p:cNvGrpSpPr/>
          <p:nvPr/>
        </p:nvGrpSpPr>
        <p:grpSpPr>
          <a:xfrm>
            <a:off x="11084833" y="0"/>
            <a:ext cx="790916" cy="776133"/>
            <a:chOff x="11084833" y="0"/>
            <a:chExt cx="790916" cy="776133"/>
          </a:xfrm>
        </p:grpSpPr>
        <p:sp>
          <p:nvSpPr>
            <p:cNvPr id="11" name="Prostokąt 10">
              <a:extLst>
                <a:ext uri="{FF2B5EF4-FFF2-40B4-BE49-F238E27FC236}">
                  <a16:creationId xmlns:a16="http://schemas.microsoft.com/office/drawing/2014/main" id="{EF4300D0-7D38-198F-27B8-FD9E60F17769}"/>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5" name="pole tekstowe 24">
              <a:extLst>
                <a:ext uri="{FF2B5EF4-FFF2-40B4-BE49-F238E27FC236}">
                  <a16:creationId xmlns:a16="http://schemas.microsoft.com/office/drawing/2014/main" id="{D8E41865-1603-4497-55CB-C2E140F67E6A}"/>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07</a:t>
              </a:r>
            </a:p>
          </p:txBody>
        </p:sp>
      </p:grpSp>
      <p:pic>
        <p:nvPicPr>
          <p:cNvPr id="3" name="Obraz 2">
            <a:extLst>
              <a:ext uri="{FF2B5EF4-FFF2-40B4-BE49-F238E27FC236}">
                <a16:creationId xmlns:a16="http://schemas.microsoft.com/office/drawing/2014/main" id="{141BDD9A-FC0D-DCB6-664C-F326A50DC255}"/>
              </a:ext>
            </a:extLst>
          </p:cNvPr>
          <p:cNvPicPr>
            <a:picLocks noChangeAspect="1"/>
          </p:cNvPicPr>
          <p:nvPr/>
        </p:nvPicPr>
        <p:blipFill>
          <a:blip r:embed="rId2" cstate="print"/>
          <a:srcRect/>
          <a:stretch>
            <a:fillRect/>
          </a:stretch>
        </p:blipFill>
        <p:spPr bwMode="auto">
          <a:xfrm rot="16200000">
            <a:off x="2851250" y="1903228"/>
            <a:ext cx="3726760" cy="2795070"/>
          </a:xfrm>
          <a:prstGeom prst="rect">
            <a:avLst/>
          </a:prstGeom>
          <a:noFill/>
          <a:ln w="9525">
            <a:noFill/>
            <a:miter lim="800000"/>
            <a:headEnd/>
            <a:tailEnd/>
          </a:ln>
        </p:spPr>
      </p:pic>
      <p:pic>
        <p:nvPicPr>
          <p:cNvPr id="4" name="Obraz 3">
            <a:extLst>
              <a:ext uri="{FF2B5EF4-FFF2-40B4-BE49-F238E27FC236}">
                <a16:creationId xmlns:a16="http://schemas.microsoft.com/office/drawing/2014/main" id="{9D8F81B3-40DB-D0BD-B1D2-07CFF4C84B40}"/>
              </a:ext>
            </a:extLst>
          </p:cNvPr>
          <p:cNvPicPr>
            <a:picLocks noChangeAspect="1"/>
          </p:cNvPicPr>
          <p:nvPr/>
        </p:nvPicPr>
        <p:blipFill>
          <a:blip r:embed="rId3" cstate="print"/>
          <a:srcRect/>
          <a:stretch>
            <a:fillRect/>
          </a:stretch>
        </p:blipFill>
        <p:spPr bwMode="auto">
          <a:xfrm rot="5400000">
            <a:off x="5715940" y="1903226"/>
            <a:ext cx="3726753" cy="2795065"/>
          </a:xfrm>
          <a:prstGeom prst="rect">
            <a:avLst/>
          </a:prstGeom>
          <a:noFill/>
          <a:ln w="9525">
            <a:noFill/>
            <a:miter lim="800000"/>
            <a:headEnd/>
            <a:tailEnd/>
          </a:ln>
        </p:spPr>
      </p:pic>
    </p:spTree>
    <p:extLst>
      <p:ext uri="{BB962C8B-B14F-4D97-AF65-F5344CB8AC3E}">
        <p14:creationId xmlns:p14="http://schemas.microsoft.com/office/powerpoint/2010/main" val="11163431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FF891-3BC9-8486-2095-17BF6F67191E}"/>
            </a:ext>
          </a:extLst>
        </p:cNvPr>
        <p:cNvGrpSpPr/>
        <p:nvPr/>
      </p:nvGrpSpPr>
      <p:grpSpPr>
        <a:xfrm>
          <a:off x="0" y="0"/>
          <a:ext cx="0" cy="0"/>
          <a:chOff x="0" y="0"/>
          <a:chExt cx="0" cy="0"/>
        </a:xfrm>
      </p:grpSpPr>
      <p:grpSp>
        <p:nvGrpSpPr>
          <p:cNvPr id="6" name="Grupa 5">
            <a:extLst>
              <a:ext uri="{FF2B5EF4-FFF2-40B4-BE49-F238E27FC236}">
                <a16:creationId xmlns:a16="http://schemas.microsoft.com/office/drawing/2014/main" id="{EDF52DA5-F72F-B81F-234D-2A34CD4B95E5}"/>
              </a:ext>
            </a:extLst>
          </p:cNvPr>
          <p:cNvGrpSpPr/>
          <p:nvPr/>
        </p:nvGrpSpPr>
        <p:grpSpPr>
          <a:xfrm>
            <a:off x="0" y="419558"/>
            <a:ext cx="6751057" cy="142043"/>
            <a:chOff x="-4028" y="438181"/>
            <a:chExt cx="6751057" cy="142043"/>
          </a:xfrm>
        </p:grpSpPr>
        <p:cxnSp>
          <p:nvCxnSpPr>
            <p:cNvPr id="7" name="Łącznik prosty 6">
              <a:extLst>
                <a:ext uri="{FF2B5EF4-FFF2-40B4-BE49-F238E27FC236}">
                  <a16:creationId xmlns:a16="http://schemas.microsoft.com/office/drawing/2014/main" id="{BB0EA595-521F-0B4D-D1D2-C16445E2B165}"/>
                </a:ext>
              </a:extLst>
            </p:cNvPr>
            <p:cNvCxnSpPr>
              <a:cxnSpLocks/>
            </p:cNvCxnSpPr>
            <p:nvPr/>
          </p:nvCxnSpPr>
          <p:spPr>
            <a:xfrm>
              <a:off x="-4028" y="506027"/>
              <a:ext cx="675105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8" name="Łącznik prosty 7">
              <a:extLst>
                <a:ext uri="{FF2B5EF4-FFF2-40B4-BE49-F238E27FC236}">
                  <a16:creationId xmlns:a16="http://schemas.microsoft.com/office/drawing/2014/main" id="{EC46994B-92D7-0332-B37D-4F24C745DAC3}"/>
                </a:ext>
              </a:extLst>
            </p:cNvPr>
            <p:cNvCxnSpPr/>
            <p:nvPr/>
          </p:nvCxnSpPr>
          <p:spPr>
            <a:xfrm>
              <a:off x="6747029" y="438181"/>
              <a:ext cx="0" cy="142043"/>
            </a:xfrm>
            <a:prstGeom prst="line">
              <a:avLst/>
            </a:prstGeom>
            <a:ln w="19050">
              <a:solidFill>
                <a:srgbClr val="606060"/>
              </a:solidFill>
            </a:ln>
          </p:spPr>
          <p:style>
            <a:lnRef idx="1">
              <a:schemeClr val="dk1"/>
            </a:lnRef>
            <a:fillRef idx="0">
              <a:schemeClr val="dk1"/>
            </a:fillRef>
            <a:effectRef idx="0">
              <a:schemeClr val="dk1"/>
            </a:effectRef>
            <a:fontRef idx="minor">
              <a:schemeClr val="tx1"/>
            </a:fontRef>
          </p:style>
        </p:cxnSp>
      </p:grpSp>
      <p:grpSp>
        <p:nvGrpSpPr>
          <p:cNvPr id="13" name="Grupa 12">
            <a:extLst>
              <a:ext uri="{FF2B5EF4-FFF2-40B4-BE49-F238E27FC236}">
                <a16:creationId xmlns:a16="http://schemas.microsoft.com/office/drawing/2014/main" id="{74DAC00D-9A6B-A8DD-D4D8-A470A6EE7F49}"/>
              </a:ext>
            </a:extLst>
          </p:cNvPr>
          <p:cNvGrpSpPr/>
          <p:nvPr/>
        </p:nvGrpSpPr>
        <p:grpSpPr>
          <a:xfrm rot="10800000">
            <a:off x="6760582" y="6296399"/>
            <a:ext cx="5431418" cy="142043"/>
            <a:chOff x="1315611" y="435006"/>
            <a:chExt cx="5431418" cy="142043"/>
          </a:xfrm>
        </p:grpSpPr>
        <p:cxnSp>
          <p:nvCxnSpPr>
            <p:cNvPr id="14" name="Łącznik prosty 13">
              <a:extLst>
                <a:ext uri="{FF2B5EF4-FFF2-40B4-BE49-F238E27FC236}">
                  <a16:creationId xmlns:a16="http://schemas.microsoft.com/office/drawing/2014/main" id="{7B8F321E-4794-AE1C-BD29-B10A63F1A5BB}"/>
                </a:ext>
              </a:extLst>
            </p:cNvPr>
            <p:cNvCxnSpPr>
              <a:cxnSpLocks/>
            </p:cNvCxnSpPr>
            <p:nvPr/>
          </p:nvCxnSpPr>
          <p:spPr>
            <a:xfrm rot="10800000" flipH="1">
              <a:off x="1315611" y="506027"/>
              <a:ext cx="543141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5" name="Łącznik prosty 14">
              <a:extLst>
                <a:ext uri="{FF2B5EF4-FFF2-40B4-BE49-F238E27FC236}">
                  <a16:creationId xmlns:a16="http://schemas.microsoft.com/office/drawing/2014/main" id="{420906FE-F7E0-57BD-0285-49401126CF55}"/>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2" name="Grupa 1">
            <a:extLst>
              <a:ext uri="{FF2B5EF4-FFF2-40B4-BE49-F238E27FC236}">
                <a16:creationId xmlns:a16="http://schemas.microsoft.com/office/drawing/2014/main" id="{910E417B-6892-0385-6BD6-1B80CC177361}"/>
              </a:ext>
            </a:extLst>
          </p:cNvPr>
          <p:cNvGrpSpPr/>
          <p:nvPr/>
        </p:nvGrpSpPr>
        <p:grpSpPr>
          <a:xfrm>
            <a:off x="11084833" y="0"/>
            <a:ext cx="790916" cy="776133"/>
            <a:chOff x="11084833" y="0"/>
            <a:chExt cx="790916" cy="776133"/>
          </a:xfrm>
        </p:grpSpPr>
        <p:sp>
          <p:nvSpPr>
            <p:cNvPr id="11" name="Prostokąt 10">
              <a:extLst>
                <a:ext uri="{FF2B5EF4-FFF2-40B4-BE49-F238E27FC236}">
                  <a16:creationId xmlns:a16="http://schemas.microsoft.com/office/drawing/2014/main" id="{3528C950-0AFA-921F-EE3D-1A384E64A856}"/>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5" name="pole tekstowe 24">
              <a:extLst>
                <a:ext uri="{FF2B5EF4-FFF2-40B4-BE49-F238E27FC236}">
                  <a16:creationId xmlns:a16="http://schemas.microsoft.com/office/drawing/2014/main" id="{CBC4BF6B-9290-4D9C-8A44-DA08F75FE7A2}"/>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08</a:t>
              </a:r>
            </a:p>
          </p:txBody>
        </p:sp>
      </p:grpSp>
      <p:pic>
        <p:nvPicPr>
          <p:cNvPr id="10" name="Obraz 9">
            <a:hlinkClick r:id="rId2"/>
            <a:extLst>
              <a:ext uri="{FF2B5EF4-FFF2-40B4-BE49-F238E27FC236}">
                <a16:creationId xmlns:a16="http://schemas.microsoft.com/office/drawing/2014/main" id="{5FFBB7EA-7357-D492-E487-881B63FECCA8}"/>
              </a:ext>
            </a:extLst>
          </p:cNvPr>
          <p:cNvPicPr>
            <a:picLocks noChangeAspect="1"/>
          </p:cNvPicPr>
          <p:nvPr/>
        </p:nvPicPr>
        <p:blipFill>
          <a:blip r:embed="rId3" cstate="print"/>
          <a:srcRect/>
          <a:stretch>
            <a:fillRect/>
          </a:stretch>
        </p:blipFill>
        <p:spPr bwMode="auto">
          <a:xfrm>
            <a:off x="732427" y="899150"/>
            <a:ext cx="5760720" cy="4569460"/>
          </a:xfrm>
          <a:prstGeom prst="rect">
            <a:avLst/>
          </a:prstGeom>
          <a:noFill/>
          <a:ln w="9525">
            <a:noFill/>
            <a:miter lim="800000"/>
            <a:headEnd/>
            <a:tailEnd/>
          </a:ln>
        </p:spPr>
      </p:pic>
      <p:sp>
        <p:nvSpPr>
          <p:cNvPr id="17" name="pole tekstowe 16">
            <a:extLst>
              <a:ext uri="{FF2B5EF4-FFF2-40B4-BE49-F238E27FC236}">
                <a16:creationId xmlns:a16="http://schemas.microsoft.com/office/drawing/2014/main" id="{E30D099D-8396-4ADE-AF6D-013180E801D6}"/>
              </a:ext>
            </a:extLst>
          </p:cNvPr>
          <p:cNvSpPr txBox="1"/>
          <p:nvPr/>
        </p:nvSpPr>
        <p:spPr>
          <a:xfrm>
            <a:off x="662809" y="5434394"/>
            <a:ext cx="6097772" cy="523220"/>
          </a:xfrm>
          <a:prstGeom prst="rect">
            <a:avLst/>
          </a:prstGeom>
          <a:noFill/>
        </p:spPr>
        <p:txBody>
          <a:bodyPr wrap="square">
            <a:spAutoFit/>
          </a:bodyPr>
          <a:lstStyle/>
          <a:p>
            <a:pPr>
              <a:spcAft>
                <a:spcPts val="1150"/>
              </a:spcAft>
              <a:buNone/>
            </a:pPr>
            <a:r>
              <a:rPr lang="pl-PL" sz="1400" i="1" dirty="0">
                <a:solidFill>
                  <a:srgbClr val="808080"/>
                </a:solidFill>
                <a:effectLst/>
                <a:latin typeface="Arial" panose="020B0604020202020204" pitchFamily="34" charset="0"/>
                <a:ea typeface="Times New Roman" panose="02020603050405020304" pitchFamily="18" charset="0"/>
              </a:rPr>
              <a:t>Spódnice drukowane: teren powiatu hrubieszowskiego i bieszczadzkiego. Ekspozycja w Muzeum Etnograficznym w Krakowie.</a:t>
            </a:r>
            <a:endParaRPr lang="pl-PL" sz="1200" dirty="0">
              <a:effectLst/>
              <a:latin typeface="Times New Roman" panose="02020603050405020304" pitchFamily="18" charset="0"/>
              <a:ea typeface="Times New Roman" panose="02020603050405020304" pitchFamily="18" charset="0"/>
            </a:endParaRPr>
          </a:p>
        </p:txBody>
      </p:sp>
      <p:pic>
        <p:nvPicPr>
          <p:cNvPr id="5" name="Obraz 4">
            <a:extLst>
              <a:ext uri="{FF2B5EF4-FFF2-40B4-BE49-F238E27FC236}">
                <a16:creationId xmlns:a16="http://schemas.microsoft.com/office/drawing/2014/main" id="{6A3656F0-F92F-A96B-86C0-489DFBF649FD}"/>
              </a:ext>
            </a:extLst>
          </p:cNvPr>
          <p:cNvPicPr>
            <a:picLocks noChangeAspect="1"/>
          </p:cNvPicPr>
          <p:nvPr/>
        </p:nvPicPr>
        <p:blipFill>
          <a:blip r:embed="rId4" cstate="print"/>
          <a:srcRect b="12801"/>
          <a:stretch>
            <a:fillRect/>
          </a:stretch>
        </p:blipFill>
        <p:spPr bwMode="auto">
          <a:xfrm>
            <a:off x="6768025" y="899150"/>
            <a:ext cx="5107724" cy="4569460"/>
          </a:xfrm>
          <a:prstGeom prst="rect">
            <a:avLst/>
          </a:prstGeom>
          <a:noFill/>
          <a:ln w="9525">
            <a:noFill/>
            <a:miter lim="800000"/>
            <a:headEnd/>
            <a:tailEnd/>
          </a:ln>
        </p:spPr>
      </p:pic>
      <p:sp>
        <p:nvSpPr>
          <p:cNvPr id="12" name="pole tekstowe 11">
            <a:extLst>
              <a:ext uri="{FF2B5EF4-FFF2-40B4-BE49-F238E27FC236}">
                <a16:creationId xmlns:a16="http://schemas.microsoft.com/office/drawing/2014/main" id="{186DCBC7-03C3-FCCA-E94B-949A7CBB15DA}"/>
              </a:ext>
            </a:extLst>
          </p:cNvPr>
          <p:cNvSpPr txBox="1"/>
          <p:nvPr/>
        </p:nvSpPr>
        <p:spPr>
          <a:xfrm>
            <a:off x="6751057" y="5434394"/>
            <a:ext cx="6097772" cy="307777"/>
          </a:xfrm>
          <a:prstGeom prst="rect">
            <a:avLst/>
          </a:prstGeom>
          <a:noFill/>
        </p:spPr>
        <p:txBody>
          <a:bodyPr wrap="square">
            <a:spAutoFit/>
          </a:bodyPr>
          <a:lstStyle/>
          <a:p>
            <a:pPr>
              <a:spcAft>
                <a:spcPts val="1150"/>
              </a:spcAft>
              <a:buNone/>
            </a:pPr>
            <a:r>
              <a:rPr lang="pl-PL" sz="1400" i="1" dirty="0">
                <a:solidFill>
                  <a:srgbClr val="808080"/>
                </a:solidFill>
                <a:effectLst/>
                <a:latin typeface="Arial" panose="020B0604020202020204" pitchFamily="34" charset="0"/>
                <a:ea typeface="Times New Roman" panose="02020603050405020304" pitchFamily="18" charset="0"/>
              </a:rPr>
              <a:t>Spódnica z Komańczy</a:t>
            </a:r>
            <a:endParaRPr lang="pl-PL"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497001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9E8AF-E0D1-E201-6982-60AC56C48FFF}"/>
            </a:ext>
          </a:extLst>
        </p:cNvPr>
        <p:cNvGrpSpPr/>
        <p:nvPr/>
      </p:nvGrpSpPr>
      <p:grpSpPr>
        <a:xfrm>
          <a:off x="0" y="0"/>
          <a:ext cx="0" cy="0"/>
          <a:chOff x="0" y="0"/>
          <a:chExt cx="0" cy="0"/>
        </a:xfrm>
      </p:grpSpPr>
      <p:grpSp>
        <p:nvGrpSpPr>
          <p:cNvPr id="7" name="Grupa 6">
            <a:extLst>
              <a:ext uri="{FF2B5EF4-FFF2-40B4-BE49-F238E27FC236}">
                <a16:creationId xmlns:a16="http://schemas.microsoft.com/office/drawing/2014/main" id="{112324DC-2F02-F8AA-F436-CFF8AFE23344}"/>
              </a:ext>
            </a:extLst>
          </p:cNvPr>
          <p:cNvGrpSpPr/>
          <p:nvPr/>
        </p:nvGrpSpPr>
        <p:grpSpPr>
          <a:xfrm>
            <a:off x="0" y="409037"/>
            <a:ext cx="3093457" cy="142043"/>
            <a:chOff x="3653572" y="438181"/>
            <a:chExt cx="3093457" cy="142043"/>
          </a:xfrm>
        </p:grpSpPr>
        <p:cxnSp>
          <p:nvCxnSpPr>
            <p:cNvPr id="8" name="Łącznik prosty 7">
              <a:extLst>
                <a:ext uri="{FF2B5EF4-FFF2-40B4-BE49-F238E27FC236}">
                  <a16:creationId xmlns:a16="http://schemas.microsoft.com/office/drawing/2014/main" id="{CF81A203-21F9-D231-FB87-83730109D9A2}"/>
                </a:ext>
              </a:extLst>
            </p:cNvPr>
            <p:cNvCxnSpPr>
              <a:cxnSpLocks/>
            </p:cNvCxnSpPr>
            <p:nvPr/>
          </p:nvCxnSpPr>
          <p:spPr>
            <a:xfrm flipV="1">
              <a:off x="3653572" y="506027"/>
              <a:ext cx="3093457" cy="317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9" name="Łącznik prosty 8">
              <a:extLst>
                <a:ext uri="{FF2B5EF4-FFF2-40B4-BE49-F238E27FC236}">
                  <a16:creationId xmlns:a16="http://schemas.microsoft.com/office/drawing/2014/main" id="{B38A28F1-2701-BC33-9DE6-426BE34DAB66}"/>
                </a:ext>
              </a:extLst>
            </p:cNvPr>
            <p:cNvCxnSpPr/>
            <p:nvPr/>
          </p:nvCxnSpPr>
          <p:spPr>
            <a:xfrm>
              <a:off x="6747029" y="438181"/>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11" name="Grupa 10">
            <a:extLst>
              <a:ext uri="{FF2B5EF4-FFF2-40B4-BE49-F238E27FC236}">
                <a16:creationId xmlns:a16="http://schemas.microsoft.com/office/drawing/2014/main" id="{6E4FC455-6272-F79E-A6FA-89490ED04507}"/>
              </a:ext>
            </a:extLst>
          </p:cNvPr>
          <p:cNvGrpSpPr/>
          <p:nvPr/>
        </p:nvGrpSpPr>
        <p:grpSpPr>
          <a:xfrm rot="10800000">
            <a:off x="5679928" y="6288055"/>
            <a:ext cx="6512072" cy="142043"/>
            <a:chOff x="234957" y="435006"/>
            <a:chExt cx="6512072" cy="142043"/>
          </a:xfrm>
        </p:grpSpPr>
        <p:cxnSp>
          <p:nvCxnSpPr>
            <p:cNvPr id="12" name="Łącznik prosty 11">
              <a:extLst>
                <a:ext uri="{FF2B5EF4-FFF2-40B4-BE49-F238E27FC236}">
                  <a16:creationId xmlns:a16="http://schemas.microsoft.com/office/drawing/2014/main" id="{44BD9782-F5BA-D8AC-1C9C-0D8187508FE3}"/>
                </a:ext>
              </a:extLst>
            </p:cNvPr>
            <p:cNvCxnSpPr>
              <a:cxnSpLocks/>
            </p:cNvCxnSpPr>
            <p:nvPr/>
          </p:nvCxnSpPr>
          <p:spPr>
            <a:xfrm rot="10800000" flipH="1" flipV="1">
              <a:off x="234957" y="483987"/>
              <a:ext cx="6512071" cy="2204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3" name="Łącznik prosty 12">
              <a:extLst>
                <a:ext uri="{FF2B5EF4-FFF2-40B4-BE49-F238E27FC236}">
                  <a16:creationId xmlns:a16="http://schemas.microsoft.com/office/drawing/2014/main" id="{4D6EB921-75CF-E049-65EE-19A46BCE57D8}"/>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3793132E-00B1-AA5C-1CF2-BE54C6A124DA}"/>
              </a:ext>
            </a:extLst>
          </p:cNvPr>
          <p:cNvSpPr txBox="1"/>
          <p:nvPr/>
        </p:nvSpPr>
        <p:spPr>
          <a:xfrm>
            <a:off x="430090" y="6128245"/>
            <a:ext cx="520563" cy="461665"/>
          </a:xfrm>
          <a:prstGeom prst="rect">
            <a:avLst/>
          </a:prstGeom>
          <a:noFill/>
        </p:spPr>
        <p:txBody>
          <a:bodyPr wrap="square" rtlCol="0">
            <a:spAutoFit/>
          </a:bodyPr>
          <a:lstStyle/>
          <a:p>
            <a:r>
              <a:rPr lang="pl-PL" sz="2400" dirty="0">
                <a:solidFill>
                  <a:schemeClr val="bg1"/>
                </a:solidFill>
              </a:rPr>
              <a:t>03</a:t>
            </a:r>
          </a:p>
        </p:txBody>
      </p:sp>
      <p:grpSp>
        <p:nvGrpSpPr>
          <p:cNvPr id="2" name="Grupa 1">
            <a:extLst>
              <a:ext uri="{FF2B5EF4-FFF2-40B4-BE49-F238E27FC236}">
                <a16:creationId xmlns:a16="http://schemas.microsoft.com/office/drawing/2014/main" id="{7B360CAF-16D4-1103-45BD-DE703D69C6B6}"/>
              </a:ext>
            </a:extLst>
          </p:cNvPr>
          <p:cNvGrpSpPr/>
          <p:nvPr/>
        </p:nvGrpSpPr>
        <p:grpSpPr>
          <a:xfrm>
            <a:off x="1010729" y="1252784"/>
            <a:ext cx="10198004" cy="4280436"/>
            <a:chOff x="1009462" y="1009102"/>
            <a:chExt cx="10198004" cy="4280436"/>
          </a:xfrm>
        </p:grpSpPr>
        <p:sp>
          <p:nvSpPr>
            <p:cNvPr id="10" name="pole tekstowe 9">
              <a:extLst>
                <a:ext uri="{FF2B5EF4-FFF2-40B4-BE49-F238E27FC236}">
                  <a16:creationId xmlns:a16="http://schemas.microsoft.com/office/drawing/2014/main" id="{82F87795-1C92-E8D4-52B6-445354D67B5D}"/>
                </a:ext>
              </a:extLst>
            </p:cNvPr>
            <p:cNvSpPr txBox="1"/>
            <p:nvPr/>
          </p:nvSpPr>
          <p:spPr>
            <a:xfrm>
              <a:off x="1009462" y="1009102"/>
              <a:ext cx="5543549" cy="1985159"/>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Dziedziczenie zawodu i trwałość lokalnych wzorów</a:t>
              </a:r>
            </a:p>
          </p:txBody>
        </p:sp>
        <p:sp>
          <p:nvSpPr>
            <p:cNvPr id="17" name="pole tekstowe 16">
              <a:extLst>
                <a:ext uri="{FF2B5EF4-FFF2-40B4-BE49-F238E27FC236}">
                  <a16:creationId xmlns:a16="http://schemas.microsoft.com/office/drawing/2014/main" id="{2E4937E1-BC46-5953-B44A-9AD3C9650899}"/>
                </a:ext>
              </a:extLst>
            </p:cNvPr>
            <p:cNvSpPr txBox="1"/>
            <p:nvPr/>
          </p:nvSpPr>
          <p:spPr>
            <a:xfrm>
              <a:off x="1009462" y="3511551"/>
              <a:ext cx="10198004" cy="1777987"/>
            </a:xfrm>
            <a:prstGeom prst="rect">
              <a:avLst/>
            </a:prstGeom>
            <a:noFill/>
          </p:spPr>
          <p:txBody>
            <a:bodyPr wrap="square" rtlCol="0">
              <a:spAutoFit/>
            </a:bodyPr>
            <a:lstStyle/>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Drukarstwo było często zawodem dziedziczonym. Z tego względu stemple, wzory i techniki ich wykonania były przekazywane z pokolenia na pokolenie. Zwyczaj ten powodował, że niektóre wzory na stałe zagościły w codziennej modzie i tradycyjnych strojach danej miejscowości lub całego regionu.</a:t>
              </a:r>
            </a:p>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Na wsiach działali także wędrowni drukarze, którzy jeżdżąc od wsi do wsi, oferowali swoje usługi. Objazdowy warsztat druku rzemieślnik nosił na swoich plecach — składało się na nań kilka bloków z wzorami wyrzeźbionymi po obu stronach, dzięki czemu stempel ważył mniej. Farby drukarz mieszał na miejscu, wykorzystując do tego naturalne barwniki z roślin i minerałów.</a:t>
              </a:r>
            </a:p>
          </p:txBody>
        </p:sp>
      </p:grpSp>
      <p:grpSp>
        <p:nvGrpSpPr>
          <p:cNvPr id="15" name="Grupa 14">
            <a:extLst>
              <a:ext uri="{FF2B5EF4-FFF2-40B4-BE49-F238E27FC236}">
                <a16:creationId xmlns:a16="http://schemas.microsoft.com/office/drawing/2014/main" id="{2DE6075D-5308-A344-BB0B-152316D183BB}"/>
              </a:ext>
            </a:extLst>
          </p:cNvPr>
          <p:cNvGrpSpPr/>
          <p:nvPr/>
        </p:nvGrpSpPr>
        <p:grpSpPr>
          <a:xfrm>
            <a:off x="218546" y="6081867"/>
            <a:ext cx="790916" cy="776133"/>
            <a:chOff x="11084833" y="0"/>
            <a:chExt cx="790916" cy="776133"/>
          </a:xfrm>
        </p:grpSpPr>
        <p:sp>
          <p:nvSpPr>
            <p:cNvPr id="16" name="Prostokąt 15">
              <a:extLst>
                <a:ext uri="{FF2B5EF4-FFF2-40B4-BE49-F238E27FC236}">
                  <a16:creationId xmlns:a16="http://schemas.microsoft.com/office/drawing/2014/main" id="{F15F6720-7E58-400B-B525-3295FA6736C5}"/>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a:extLst>
                <a:ext uri="{FF2B5EF4-FFF2-40B4-BE49-F238E27FC236}">
                  <a16:creationId xmlns:a16="http://schemas.microsoft.com/office/drawing/2014/main" id="{EF9000A3-8D24-360F-748D-A285E4B67AD1}"/>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09</a:t>
              </a:r>
            </a:p>
          </p:txBody>
        </p:sp>
      </p:grpSp>
      <p:pic>
        <p:nvPicPr>
          <p:cNvPr id="5" name="Obraz 4">
            <a:extLst>
              <a:ext uri="{FF2B5EF4-FFF2-40B4-BE49-F238E27FC236}">
                <a16:creationId xmlns:a16="http://schemas.microsoft.com/office/drawing/2014/main" id="{0333D3C0-E985-9196-CF4B-5C8F63C3BF33}"/>
              </a:ext>
            </a:extLst>
          </p:cNvPr>
          <p:cNvPicPr>
            <a:picLocks noChangeAspect="1"/>
          </p:cNvPicPr>
          <p:nvPr/>
        </p:nvPicPr>
        <p:blipFill>
          <a:blip r:embed="rId2" cstate="print"/>
          <a:srcRect/>
          <a:stretch>
            <a:fillRect/>
          </a:stretch>
        </p:blipFill>
        <p:spPr bwMode="auto">
          <a:xfrm>
            <a:off x="9792587" y="-37214"/>
            <a:ext cx="2399413" cy="3596942"/>
          </a:xfrm>
          <a:prstGeom prst="rect">
            <a:avLst/>
          </a:prstGeom>
          <a:noFill/>
          <a:ln w="9525">
            <a:noFill/>
            <a:miter lim="800000"/>
            <a:headEnd/>
            <a:tailEnd/>
          </a:ln>
        </p:spPr>
      </p:pic>
    </p:spTree>
    <p:extLst>
      <p:ext uri="{BB962C8B-B14F-4D97-AF65-F5344CB8AC3E}">
        <p14:creationId xmlns:p14="http://schemas.microsoft.com/office/powerpoint/2010/main" val="40640351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D12F74-541B-2D1A-688F-A21614CEA7DB}"/>
            </a:ext>
          </a:extLst>
        </p:cNvPr>
        <p:cNvGrpSpPr/>
        <p:nvPr/>
      </p:nvGrpSpPr>
      <p:grpSpPr>
        <a:xfrm>
          <a:off x="0" y="0"/>
          <a:ext cx="0" cy="0"/>
          <a:chOff x="0" y="0"/>
          <a:chExt cx="0" cy="0"/>
        </a:xfrm>
      </p:grpSpPr>
      <p:grpSp>
        <p:nvGrpSpPr>
          <p:cNvPr id="6" name="Grupa 5">
            <a:extLst>
              <a:ext uri="{FF2B5EF4-FFF2-40B4-BE49-F238E27FC236}">
                <a16:creationId xmlns:a16="http://schemas.microsoft.com/office/drawing/2014/main" id="{E4E46E90-3059-858F-6DF1-26701AD52A0B}"/>
              </a:ext>
            </a:extLst>
          </p:cNvPr>
          <p:cNvGrpSpPr/>
          <p:nvPr/>
        </p:nvGrpSpPr>
        <p:grpSpPr>
          <a:xfrm>
            <a:off x="0" y="419558"/>
            <a:ext cx="6751057" cy="142043"/>
            <a:chOff x="-4028" y="438181"/>
            <a:chExt cx="6751057" cy="142043"/>
          </a:xfrm>
        </p:grpSpPr>
        <p:cxnSp>
          <p:nvCxnSpPr>
            <p:cNvPr id="7" name="Łącznik prosty 6">
              <a:extLst>
                <a:ext uri="{FF2B5EF4-FFF2-40B4-BE49-F238E27FC236}">
                  <a16:creationId xmlns:a16="http://schemas.microsoft.com/office/drawing/2014/main" id="{B5ADAF63-D106-22B4-98B4-272E2673CD42}"/>
                </a:ext>
              </a:extLst>
            </p:cNvPr>
            <p:cNvCxnSpPr>
              <a:cxnSpLocks/>
            </p:cNvCxnSpPr>
            <p:nvPr/>
          </p:nvCxnSpPr>
          <p:spPr>
            <a:xfrm>
              <a:off x="-4028" y="506027"/>
              <a:ext cx="675105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8" name="Łącznik prosty 7">
              <a:extLst>
                <a:ext uri="{FF2B5EF4-FFF2-40B4-BE49-F238E27FC236}">
                  <a16:creationId xmlns:a16="http://schemas.microsoft.com/office/drawing/2014/main" id="{3924576C-65FB-B12B-E12E-32BC39CF354A}"/>
                </a:ext>
              </a:extLst>
            </p:cNvPr>
            <p:cNvCxnSpPr/>
            <p:nvPr/>
          </p:nvCxnSpPr>
          <p:spPr>
            <a:xfrm>
              <a:off x="6747029" y="438181"/>
              <a:ext cx="0" cy="142043"/>
            </a:xfrm>
            <a:prstGeom prst="line">
              <a:avLst/>
            </a:prstGeom>
            <a:ln w="19050">
              <a:solidFill>
                <a:srgbClr val="606060"/>
              </a:solidFill>
            </a:ln>
          </p:spPr>
          <p:style>
            <a:lnRef idx="1">
              <a:schemeClr val="dk1"/>
            </a:lnRef>
            <a:fillRef idx="0">
              <a:schemeClr val="dk1"/>
            </a:fillRef>
            <a:effectRef idx="0">
              <a:schemeClr val="dk1"/>
            </a:effectRef>
            <a:fontRef idx="minor">
              <a:schemeClr val="tx1"/>
            </a:fontRef>
          </p:style>
        </p:cxnSp>
      </p:grpSp>
      <p:sp>
        <p:nvSpPr>
          <p:cNvPr id="12" name="pole tekstowe 11">
            <a:extLst>
              <a:ext uri="{FF2B5EF4-FFF2-40B4-BE49-F238E27FC236}">
                <a16:creationId xmlns:a16="http://schemas.microsoft.com/office/drawing/2014/main" id="{01EB9F8F-6967-4801-183E-BE5838BC033D}"/>
              </a:ext>
            </a:extLst>
          </p:cNvPr>
          <p:cNvSpPr txBox="1"/>
          <p:nvPr/>
        </p:nvSpPr>
        <p:spPr>
          <a:xfrm>
            <a:off x="1026088" y="1005840"/>
            <a:ext cx="5543549" cy="2616101"/>
          </a:xfrm>
          <a:prstGeom prst="rect">
            <a:avLst/>
          </a:prstGeom>
          <a:noFill/>
        </p:spPr>
        <p:txBody>
          <a:bodyPr wrap="square" rtlCol="0">
            <a:spAutoFit/>
          </a:bodyPr>
          <a:lstStyle/>
          <a:p>
            <a:r>
              <a:rPr lang="pl-PL" sz="4100" b="1" dirty="0" err="1">
                <a:solidFill>
                  <a:srgbClr val="263779"/>
                </a:solidFill>
                <a:latin typeface="Lato Black" panose="020F0502020204030203" pitchFamily="34" charset="0"/>
                <a:ea typeface="Lato Black" panose="020F0502020204030203" pitchFamily="34" charset="0"/>
                <a:cs typeface="Lato Black" panose="020F0502020204030203" pitchFamily="34" charset="0"/>
              </a:rPr>
              <a:t>Modrodruk</a:t>
            </a:r>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 – różnica między drukiem bezpośrednim a </a:t>
            </a:r>
            <a:r>
              <a:rPr lang="pl-PL" sz="4100" b="1" dirty="0" err="1">
                <a:solidFill>
                  <a:srgbClr val="263779"/>
                </a:solidFill>
                <a:latin typeface="Lato Black" panose="020F0502020204030203" pitchFamily="34" charset="0"/>
                <a:ea typeface="Lato Black" panose="020F0502020204030203" pitchFamily="34" charset="0"/>
                <a:cs typeface="Lato Black" panose="020F0502020204030203" pitchFamily="34" charset="0"/>
              </a:rPr>
              <a:t>rezerważem</a:t>
            </a:r>
            <a:endPar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endParaRPr>
          </a:p>
        </p:txBody>
      </p:sp>
      <p:grpSp>
        <p:nvGrpSpPr>
          <p:cNvPr id="13" name="Grupa 12">
            <a:extLst>
              <a:ext uri="{FF2B5EF4-FFF2-40B4-BE49-F238E27FC236}">
                <a16:creationId xmlns:a16="http://schemas.microsoft.com/office/drawing/2014/main" id="{FC388DC9-B10A-ADD6-F21C-77816CBC9277}"/>
              </a:ext>
            </a:extLst>
          </p:cNvPr>
          <p:cNvGrpSpPr/>
          <p:nvPr/>
        </p:nvGrpSpPr>
        <p:grpSpPr>
          <a:xfrm rot="10800000">
            <a:off x="6760582" y="6296399"/>
            <a:ext cx="5431418" cy="142043"/>
            <a:chOff x="1315611" y="435006"/>
            <a:chExt cx="5431418" cy="142043"/>
          </a:xfrm>
        </p:grpSpPr>
        <p:cxnSp>
          <p:nvCxnSpPr>
            <p:cNvPr id="14" name="Łącznik prosty 13">
              <a:extLst>
                <a:ext uri="{FF2B5EF4-FFF2-40B4-BE49-F238E27FC236}">
                  <a16:creationId xmlns:a16="http://schemas.microsoft.com/office/drawing/2014/main" id="{C510CF22-3154-6E0C-E696-4BDBA9ED6E15}"/>
                </a:ext>
              </a:extLst>
            </p:cNvPr>
            <p:cNvCxnSpPr>
              <a:cxnSpLocks/>
            </p:cNvCxnSpPr>
            <p:nvPr/>
          </p:nvCxnSpPr>
          <p:spPr>
            <a:xfrm rot="10800000" flipH="1">
              <a:off x="1315611" y="506027"/>
              <a:ext cx="543141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5" name="Łącznik prosty 14">
              <a:extLst>
                <a:ext uri="{FF2B5EF4-FFF2-40B4-BE49-F238E27FC236}">
                  <a16:creationId xmlns:a16="http://schemas.microsoft.com/office/drawing/2014/main" id="{08A1184F-058E-B874-B25A-90EBA79BBC95}"/>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23" name="pole tekstowe 22">
            <a:extLst>
              <a:ext uri="{FF2B5EF4-FFF2-40B4-BE49-F238E27FC236}">
                <a16:creationId xmlns:a16="http://schemas.microsoft.com/office/drawing/2014/main" id="{2C0BBE4F-5C1D-CBB3-2E1A-3AF9E0FF4359}"/>
              </a:ext>
            </a:extLst>
          </p:cNvPr>
          <p:cNvSpPr txBox="1"/>
          <p:nvPr/>
        </p:nvSpPr>
        <p:spPr>
          <a:xfrm>
            <a:off x="6751057" y="2108125"/>
            <a:ext cx="4219957" cy="2641749"/>
          </a:xfrm>
          <a:prstGeom prst="rect">
            <a:avLst/>
          </a:prstGeom>
          <a:noFill/>
        </p:spPr>
        <p:txBody>
          <a:bodyPr wrap="square" rtlCol="0">
            <a:spAutoFit/>
          </a:bodyPr>
          <a:lstStyle/>
          <a:p>
            <a:pPr algn="just">
              <a:lnSpc>
                <a:spcPts val="1960"/>
              </a:lnSpc>
            </a:pPr>
            <a:r>
              <a:rPr lang="pl-PL" sz="1500" b="1" dirty="0">
                <a:solidFill>
                  <a:srgbClr val="263779"/>
                </a:solidFill>
                <a:latin typeface="Lato" panose="020F0502020204030203" pitchFamily="34" charset="0"/>
                <a:ea typeface="Lato" panose="020F0502020204030203" pitchFamily="34" charset="0"/>
                <a:cs typeface="Lato" panose="020F0502020204030203" pitchFamily="34" charset="0"/>
              </a:rPr>
              <a:t>MODRODRUK</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to technika druku i farbowania tkanin z użyciem substancji </a:t>
            </a:r>
            <a:r>
              <a:rPr lang="pl-PL" sz="1500" dirty="0" err="1">
                <a:solidFill>
                  <a:srgbClr val="263779"/>
                </a:solidFill>
                <a:latin typeface="Lato" panose="020F0502020204030203" pitchFamily="34" charset="0"/>
                <a:ea typeface="Lato" panose="020F0502020204030203" pitchFamily="34" charset="0"/>
                <a:cs typeface="Lato" panose="020F0502020204030203" pitchFamily="34" charset="0"/>
              </a:rPr>
              <a:t>rezerważowej</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oraz indyga jako barwnika. </a:t>
            </a:r>
          </a:p>
          <a:p>
            <a:pPr algn="just">
              <a:lnSpc>
                <a:spcPts val="1960"/>
              </a:lnSpc>
            </a:pPr>
            <a:r>
              <a:rPr lang="pl-PL" sz="1500" dirty="0" err="1">
                <a:solidFill>
                  <a:srgbClr val="263779"/>
                </a:solidFill>
                <a:latin typeface="Lato" panose="020F0502020204030203" pitchFamily="34" charset="0"/>
                <a:ea typeface="Lato" panose="020F0502020204030203" pitchFamily="34" charset="0"/>
                <a:cs typeface="Lato" panose="020F0502020204030203" pitchFamily="34" charset="0"/>
              </a:rPr>
              <a:t>Modrodrukiem</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określa się także tkaninę ozdobioną tą techniką. Podczas druku bezpośredniego farbę odbija się za pomocą matryc wprost na tkaninie, w </a:t>
            </a:r>
            <a:r>
              <a:rPr lang="pl-PL" sz="1500" dirty="0" err="1">
                <a:solidFill>
                  <a:srgbClr val="263779"/>
                </a:solidFill>
                <a:latin typeface="Lato" panose="020F0502020204030203" pitchFamily="34" charset="0"/>
                <a:ea typeface="Lato" panose="020F0502020204030203" pitchFamily="34" charset="0"/>
                <a:cs typeface="Lato" panose="020F0502020204030203" pitchFamily="34" charset="0"/>
              </a:rPr>
              <a:t>modrodruku</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na tkaninie odbija się masę izolującą, która osłania zadrukowane miejsca przed działaniem barwnika i wchodzi z nim w reakcje chemiczne.</a:t>
            </a:r>
            <a:endParaRPr lang="pl-PL" dirty="0"/>
          </a:p>
        </p:txBody>
      </p:sp>
      <p:grpSp>
        <p:nvGrpSpPr>
          <p:cNvPr id="2" name="Grupa 1">
            <a:extLst>
              <a:ext uri="{FF2B5EF4-FFF2-40B4-BE49-F238E27FC236}">
                <a16:creationId xmlns:a16="http://schemas.microsoft.com/office/drawing/2014/main" id="{4CFD265F-1015-1A62-0EB5-546D0ECEED71}"/>
              </a:ext>
            </a:extLst>
          </p:cNvPr>
          <p:cNvGrpSpPr/>
          <p:nvPr/>
        </p:nvGrpSpPr>
        <p:grpSpPr>
          <a:xfrm>
            <a:off x="11084833" y="0"/>
            <a:ext cx="790916" cy="776133"/>
            <a:chOff x="11084833" y="0"/>
            <a:chExt cx="790916" cy="776133"/>
          </a:xfrm>
        </p:grpSpPr>
        <p:sp>
          <p:nvSpPr>
            <p:cNvPr id="11" name="Prostokąt 10">
              <a:extLst>
                <a:ext uri="{FF2B5EF4-FFF2-40B4-BE49-F238E27FC236}">
                  <a16:creationId xmlns:a16="http://schemas.microsoft.com/office/drawing/2014/main" id="{B67FC5DC-1E94-37E8-EC2A-493907E5CA20}"/>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5" name="pole tekstowe 24">
              <a:extLst>
                <a:ext uri="{FF2B5EF4-FFF2-40B4-BE49-F238E27FC236}">
                  <a16:creationId xmlns:a16="http://schemas.microsoft.com/office/drawing/2014/main" id="{DE82A174-1CE3-7B04-A7E9-A0AAF5A83C71}"/>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10</a:t>
              </a:r>
            </a:p>
          </p:txBody>
        </p:sp>
      </p:grpSp>
    </p:spTree>
    <p:extLst>
      <p:ext uri="{BB962C8B-B14F-4D97-AF65-F5344CB8AC3E}">
        <p14:creationId xmlns:p14="http://schemas.microsoft.com/office/powerpoint/2010/main" val="3971536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658F5C-7EEB-5B4B-9EA3-0514AF48A906}"/>
            </a:ext>
          </a:extLst>
        </p:cNvPr>
        <p:cNvGrpSpPr/>
        <p:nvPr/>
      </p:nvGrpSpPr>
      <p:grpSpPr>
        <a:xfrm>
          <a:off x="0" y="0"/>
          <a:ext cx="0" cy="0"/>
          <a:chOff x="0" y="0"/>
          <a:chExt cx="0" cy="0"/>
        </a:xfrm>
      </p:grpSpPr>
      <p:grpSp>
        <p:nvGrpSpPr>
          <p:cNvPr id="7" name="Grupa 6">
            <a:extLst>
              <a:ext uri="{FF2B5EF4-FFF2-40B4-BE49-F238E27FC236}">
                <a16:creationId xmlns:a16="http://schemas.microsoft.com/office/drawing/2014/main" id="{F9E1A6F4-A313-8594-8D87-EADD7241CDC5}"/>
              </a:ext>
            </a:extLst>
          </p:cNvPr>
          <p:cNvGrpSpPr/>
          <p:nvPr/>
        </p:nvGrpSpPr>
        <p:grpSpPr>
          <a:xfrm>
            <a:off x="0" y="409037"/>
            <a:ext cx="3093457" cy="142043"/>
            <a:chOff x="3653572" y="438181"/>
            <a:chExt cx="3093457" cy="142043"/>
          </a:xfrm>
        </p:grpSpPr>
        <p:cxnSp>
          <p:nvCxnSpPr>
            <p:cNvPr id="8" name="Łącznik prosty 7">
              <a:extLst>
                <a:ext uri="{FF2B5EF4-FFF2-40B4-BE49-F238E27FC236}">
                  <a16:creationId xmlns:a16="http://schemas.microsoft.com/office/drawing/2014/main" id="{C5E7934F-7410-09BC-5202-541566E7E669}"/>
                </a:ext>
              </a:extLst>
            </p:cNvPr>
            <p:cNvCxnSpPr>
              <a:cxnSpLocks/>
            </p:cNvCxnSpPr>
            <p:nvPr/>
          </p:nvCxnSpPr>
          <p:spPr>
            <a:xfrm flipV="1">
              <a:off x="3653572" y="506027"/>
              <a:ext cx="3093457" cy="317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9" name="Łącznik prosty 8">
              <a:extLst>
                <a:ext uri="{FF2B5EF4-FFF2-40B4-BE49-F238E27FC236}">
                  <a16:creationId xmlns:a16="http://schemas.microsoft.com/office/drawing/2014/main" id="{9CBB5178-24A1-FD08-0A38-2101CB3CD6B1}"/>
                </a:ext>
              </a:extLst>
            </p:cNvPr>
            <p:cNvCxnSpPr/>
            <p:nvPr/>
          </p:nvCxnSpPr>
          <p:spPr>
            <a:xfrm>
              <a:off x="6747029" y="438181"/>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11" name="Grupa 10">
            <a:extLst>
              <a:ext uri="{FF2B5EF4-FFF2-40B4-BE49-F238E27FC236}">
                <a16:creationId xmlns:a16="http://schemas.microsoft.com/office/drawing/2014/main" id="{A0F2BF81-AE4D-7D51-64ED-4A940E3133A3}"/>
              </a:ext>
            </a:extLst>
          </p:cNvPr>
          <p:cNvGrpSpPr/>
          <p:nvPr/>
        </p:nvGrpSpPr>
        <p:grpSpPr>
          <a:xfrm rot="10800000">
            <a:off x="5679928" y="6288055"/>
            <a:ext cx="6512072" cy="142043"/>
            <a:chOff x="234957" y="435006"/>
            <a:chExt cx="6512072" cy="142043"/>
          </a:xfrm>
        </p:grpSpPr>
        <p:cxnSp>
          <p:nvCxnSpPr>
            <p:cNvPr id="12" name="Łącznik prosty 11">
              <a:extLst>
                <a:ext uri="{FF2B5EF4-FFF2-40B4-BE49-F238E27FC236}">
                  <a16:creationId xmlns:a16="http://schemas.microsoft.com/office/drawing/2014/main" id="{C8987CEE-3FAF-825F-C1A8-2E0163FDFBE4}"/>
                </a:ext>
              </a:extLst>
            </p:cNvPr>
            <p:cNvCxnSpPr>
              <a:cxnSpLocks/>
            </p:cNvCxnSpPr>
            <p:nvPr/>
          </p:nvCxnSpPr>
          <p:spPr>
            <a:xfrm rot="10800000" flipH="1" flipV="1">
              <a:off x="234957" y="483987"/>
              <a:ext cx="6512071" cy="2204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3" name="Łącznik prosty 12">
              <a:extLst>
                <a:ext uri="{FF2B5EF4-FFF2-40B4-BE49-F238E27FC236}">
                  <a16:creationId xmlns:a16="http://schemas.microsoft.com/office/drawing/2014/main" id="{756A4980-602E-36C6-7F7E-2DEEF6106E9F}"/>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CCB0E313-02BE-2FD6-CF39-EE89BD580A8F}"/>
              </a:ext>
            </a:extLst>
          </p:cNvPr>
          <p:cNvSpPr txBox="1"/>
          <p:nvPr/>
        </p:nvSpPr>
        <p:spPr>
          <a:xfrm>
            <a:off x="430090" y="6128245"/>
            <a:ext cx="520563" cy="461665"/>
          </a:xfrm>
          <a:prstGeom prst="rect">
            <a:avLst/>
          </a:prstGeom>
          <a:noFill/>
        </p:spPr>
        <p:txBody>
          <a:bodyPr wrap="square" rtlCol="0">
            <a:spAutoFit/>
          </a:bodyPr>
          <a:lstStyle/>
          <a:p>
            <a:r>
              <a:rPr lang="pl-PL" sz="2400" dirty="0">
                <a:solidFill>
                  <a:schemeClr val="bg1"/>
                </a:solidFill>
              </a:rPr>
              <a:t>03</a:t>
            </a:r>
          </a:p>
        </p:txBody>
      </p:sp>
      <p:grpSp>
        <p:nvGrpSpPr>
          <p:cNvPr id="2" name="Grupa 1">
            <a:extLst>
              <a:ext uri="{FF2B5EF4-FFF2-40B4-BE49-F238E27FC236}">
                <a16:creationId xmlns:a16="http://schemas.microsoft.com/office/drawing/2014/main" id="{B2E3C953-3007-9F42-B572-658CFA083A38}"/>
              </a:ext>
            </a:extLst>
          </p:cNvPr>
          <p:cNvGrpSpPr/>
          <p:nvPr/>
        </p:nvGrpSpPr>
        <p:grpSpPr>
          <a:xfrm>
            <a:off x="1010729" y="1252784"/>
            <a:ext cx="10198004" cy="3557225"/>
            <a:chOff x="1009462" y="1009102"/>
            <a:chExt cx="10198004" cy="3557225"/>
          </a:xfrm>
        </p:grpSpPr>
        <p:sp>
          <p:nvSpPr>
            <p:cNvPr id="10" name="pole tekstowe 9">
              <a:extLst>
                <a:ext uri="{FF2B5EF4-FFF2-40B4-BE49-F238E27FC236}">
                  <a16:creationId xmlns:a16="http://schemas.microsoft.com/office/drawing/2014/main" id="{7752B8C3-F421-A8B4-30B0-37006A3C4150}"/>
                </a:ext>
              </a:extLst>
            </p:cNvPr>
            <p:cNvSpPr txBox="1"/>
            <p:nvPr/>
          </p:nvSpPr>
          <p:spPr>
            <a:xfrm>
              <a:off x="1009462" y="1009102"/>
              <a:ext cx="5543549" cy="1985159"/>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Charakterystyka „papu” i barwienia indygo</a:t>
              </a:r>
            </a:p>
          </p:txBody>
        </p:sp>
        <p:sp>
          <p:nvSpPr>
            <p:cNvPr id="17" name="pole tekstowe 16">
              <a:extLst>
                <a:ext uri="{FF2B5EF4-FFF2-40B4-BE49-F238E27FC236}">
                  <a16:creationId xmlns:a16="http://schemas.microsoft.com/office/drawing/2014/main" id="{C04125A2-2911-F6E2-A4D6-2B6E7B7695C2}"/>
                </a:ext>
              </a:extLst>
            </p:cNvPr>
            <p:cNvSpPr txBox="1"/>
            <p:nvPr/>
          </p:nvSpPr>
          <p:spPr>
            <a:xfrm>
              <a:off x="1009462" y="3511551"/>
              <a:ext cx="10198004" cy="1054776"/>
            </a:xfrm>
            <a:prstGeom prst="rect">
              <a:avLst/>
            </a:prstGeom>
            <a:noFill/>
          </p:spPr>
          <p:txBody>
            <a:bodyPr wrap="square" rtlCol="0">
              <a:spAutoFit/>
            </a:bodyPr>
            <a:lstStyle/>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Po zanurzeniu w roztworze farby indygo i wypraniu masy </a:t>
              </a:r>
              <a:r>
                <a:rPr lang="pl-PL" sz="1500" dirty="0" err="1">
                  <a:solidFill>
                    <a:srgbClr val="263779"/>
                  </a:solidFill>
                  <a:latin typeface="Lato" panose="020F0502020204030203" pitchFamily="34" charset="0"/>
                  <a:ea typeface="Lato" panose="020F0502020204030203" pitchFamily="34" charset="0"/>
                  <a:cs typeface="Lato" panose="020F0502020204030203" pitchFamily="34" charset="0"/>
                </a:rPr>
                <a:t>rezerważowej</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otrzymuje się niebieską tkaninę z wzorami w naturalnym kolorze płótna. Tak wygląda podstawowa wersja </a:t>
              </a:r>
              <a:r>
                <a:rPr lang="pl-PL" sz="1500" dirty="0" err="1">
                  <a:solidFill>
                    <a:srgbClr val="263779"/>
                  </a:solidFill>
                  <a:latin typeface="Lato" panose="020F0502020204030203" pitchFamily="34" charset="0"/>
                  <a:ea typeface="Lato" panose="020F0502020204030203" pitchFamily="34" charset="0"/>
                  <a:cs typeface="Lato" panose="020F0502020204030203" pitchFamily="34" charset="0"/>
                </a:rPr>
                <a:t>modrodruku</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Farbiarze znali jednak wiele sposobów na otrzymywanie wielokolorowych wzorów oraz różnych odcieni i właściwości modrego tła. </a:t>
              </a:r>
            </a:p>
            <a:p>
              <a:pPr algn="just">
                <a:lnSpc>
                  <a:spcPts val="1860"/>
                </a:lnSpc>
              </a:pPr>
              <a:r>
                <a:rPr lang="pl-PL" sz="1500" dirty="0" err="1">
                  <a:solidFill>
                    <a:srgbClr val="263779"/>
                  </a:solidFill>
                  <a:latin typeface="Lato" panose="020F0502020204030203" pitchFamily="34" charset="0"/>
                  <a:ea typeface="Lato" panose="020F0502020204030203" pitchFamily="34" charset="0"/>
                  <a:cs typeface="Lato" panose="020F0502020204030203" pitchFamily="34" charset="0"/>
                </a:rPr>
                <a:t>Rezerważ</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czyli w języku drukarskim pap, miał konsystencję dość gęstej gliniastej masy i zielonkawy kolor.</a:t>
              </a:r>
              <a:endParaRPr lang="pl-PL" dirty="0">
                <a:solidFill>
                  <a:srgbClr val="263779"/>
                </a:solidFill>
              </a:endParaRPr>
            </a:p>
          </p:txBody>
        </p:sp>
      </p:grpSp>
      <p:grpSp>
        <p:nvGrpSpPr>
          <p:cNvPr id="15" name="Grupa 14">
            <a:extLst>
              <a:ext uri="{FF2B5EF4-FFF2-40B4-BE49-F238E27FC236}">
                <a16:creationId xmlns:a16="http://schemas.microsoft.com/office/drawing/2014/main" id="{644A3BE3-518A-62CC-C5D2-165D9B7C3350}"/>
              </a:ext>
            </a:extLst>
          </p:cNvPr>
          <p:cNvGrpSpPr/>
          <p:nvPr/>
        </p:nvGrpSpPr>
        <p:grpSpPr>
          <a:xfrm>
            <a:off x="218546" y="6081867"/>
            <a:ext cx="790916" cy="776133"/>
            <a:chOff x="11084833" y="0"/>
            <a:chExt cx="790916" cy="776133"/>
          </a:xfrm>
        </p:grpSpPr>
        <p:sp>
          <p:nvSpPr>
            <p:cNvPr id="16" name="Prostokąt 15">
              <a:extLst>
                <a:ext uri="{FF2B5EF4-FFF2-40B4-BE49-F238E27FC236}">
                  <a16:creationId xmlns:a16="http://schemas.microsoft.com/office/drawing/2014/main" id="{33795B8F-A553-9BCC-DF9E-C4AE3542EB14}"/>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a:extLst>
                <a:ext uri="{FF2B5EF4-FFF2-40B4-BE49-F238E27FC236}">
                  <a16:creationId xmlns:a16="http://schemas.microsoft.com/office/drawing/2014/main" id="{92308581-96E8-94D4-B78B-7B4BF0E8911B}"/>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11</a:t>
              </a:r>
            </a:p>
          </p:txBody>
        </p:sp>
      </p:grpSp>
      <p:pic>
        <p:nvPicPr>
          <p:cNvPr id="6" name="Obraz 5" descr="Obraz zawierający budynek, niebo, zewnętrzne, miasto&#10;&#10;Opis wygenerowany automatycznie">
            <a:extLst>
              <a:ext uri="{FF2B5EF4-FFF2-40B4-BE49-F238E27FC236}">
                <a16:creationId xmlns:a16="http://schemas.microsoft.com/office/drawing/2014/main" id="{D4D63625-F613-3154-45C6-817B9EAB7968}"/>
              </a:ext>
            </a:extLst>
          </p:cNvPr>
          <p:cNvPicPr>
            <a:picLocks noChangeAspect="1"/>
          </p:cNvPicPr>
          <p:nvPr/>
        </p:nvPicPr>
        <p:blipFill>
          <a:blip r:embed="rId2"/>
          <a:stretch>
            <a:fillRect/>
          </a:stretch>
        </p:blipFill>
        <p:spPr>
          <a:xfrm>
            <a:off x="8139966" y="7819"/>
            <a:ext cx="4052033" cy="2470580"/>
          </a:xfrm>
          <a:prstGeom prst="rect">
            <a:avLst/>
          </a:prstGeom>
        </p:spPr>
      </p:pic>
    </p:spTree>
    <p:extLst>
      <p:ext uri="{BB962C8B-B14F-4D97-AF65-F5344CB8AC3E}">
        <p14:creationId xmlns:p14="http://schemas.microsoft.com/office/powerpoint/2010/main" val="25105266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A4DC1-0F61-02D0-F7D6-631AB09C3E78}"/>
            </a:ext>
          </a:extLst>
        </p:cNvPr>
        <p:cNvGrpSpPr/>
        <p:nvPr/>
      </p:nvGrpSpPr>
      <p:grpSpPr>
        <a:xfrm>
          <a:off x="0" y="0"/>
          <a:ext cx="0" cy="0"/>
          <a:chOff x="0" y="0"/>
          <a:chExt cx="0" cy="0"/>
        </a:xfrm>
      </p:grpSpPr>
      <p:grpSp>
        <p:nvGrpSpPr>
          <p:cNvPr id="6" name="Grupa 5">
            <a:extLst>
              <a:ext uri="{FF2B5EF4-FFF2-40B4-BE49-F238E27FC236}">
                <a16:creationId xmlns:a16="http://schemas.microsoft.com/office/drawing/2014/main" id="{5A1E4DE8-DFDA-4EB6-F382-A45C584A2CCC}"/>
              </a:ext>
            </a:extLst>
          </p:cNvPr>
          <p:cNvGrpSpPr/>
          <p:nvPr/>
        </p:nvGrpSpPr>
        <p:grpSpPr>
          <a:xfrm>
            <a:off x="0" y="419558"/>
            <a:ext cx="6751057" cy="142043"/>
            <a:chOff x="-4028" y="438181"/>
            <a:chExt cx="6751057" cy="142043"/>
          </a:xfrm>
        </p:grpSpPr>
        <p:cxnSp>
          <p:nvCxnSpPr>
            <p:cNvPr id="7" name="Łącznik prosty 6">
              <a:extLst>
                <a:ext uri="{FF2B5EF4-FFF2-40B4-BE49-F238E27FC236}">
                  <a16:creationId xmlns:a16="http://schemas.microsoft.com/office/drawing/2014/main" id="{6549BA4B-D38F-82DA-C9FC-45329D3FCC1A}"/>
                </a:ext>
              </a:extLst>
            </p:cNvPr>
            <p:cNvCxnSpPr>
              <a:cxnSpLocks/>
            </p:cNvCxnSpPr>
            <p:nvPr/>
          </p:nvCxnSpPr>
          <p:spPr>
            <a:xfrm>
              <a:off x="-4028" y="506027"/>
              <a:ext cx="675105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8" name="Łącznik prosty 7">
              <a:extLst>
                <a:ext uri="{FF2B5EF4-FFF2-40B4-BE49-F238E27FC236}">
                  <a16:creationId xmlns:a16="http://schemas.microsoft.com/office/drawing/2014/main" id="{5A4555E5-0220-03BE-D264-268C84C74FF6}"/>
                </a:ext>
              </a:extLst>
            </p:cNvPr>
            <p:cNvCxnSpPr/>
            <p:nvPr/>
          </p:nvCxnSpPr>
          <p:spPr>
            <a:xfrm>
              <a:off x="6747029" y="438181"/>
              <a:ext cx="0" cy="142043"/>
            </a:xfrm>
            <a:prstGeom prst="line">
              <a:avLst/>
            </a:prstGeom>
            <a:ln w="19050">
              <a:solidFill>
                <a:srgbClr val="606060"/>
              </a:solidFill>
            </a:ln>
          </p:spPr>
          <p:style>
            <a:lnRef idx="1">
              <a:schemeClr val="dk1"/>
            </a:lnRef>
            <a:fillRef idx="0">
              <a:schemeClr val="dk1"/>
            </a:fillRef>
            <a:effectRef idx="0">
              <a:schemeClr val="dk1"/>
            </a:effectRef>
            <a:fontRef idx="minor">
              <a:schemeClr val="tx1"/>
            </a:fontRef>
          </p:style>
        </p:cxnSp>
      </p:grpSp>
      <p:sp>
        <p:nvSpPr>
          <p:cNvPr id="12" name="pole tekstowe 11">
            <a:extLst>
              <a:ext uri="{FF2B5EF4-FFF2-40B4-BE49-F238E27FC236}">
                <a16:creationId xmlns:a16="http://schemas.microsoft.com/office/drawing/2014/main" id="{E9B53DF9-ACEE-9776-5F5D-265B8E70A8D7}"/>
              </a:ext>
            </a:extLst>
          </p:cNvPr>
          <p:cNvSpPr txBox="1"/>
          <p:nvPr/>
        </p:nvSpPr>
        <p:spPr>
          <a:xfrm>
            <a:off x="1026088" y="1005840"/>
            <a:ext cx="5543549" cy="1354217"/>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Precyzja drukowania i rola znaczników</a:t>
            </a:r>
          </a:p>
        </p:txBody>
      </p:sp>
      <p:grpSp>
        <p:nvGrpSpPr>
          <p:cNvPr id="13" name="Grupa 12">
            <a:extLst>
              <a:ext uri="{FF2B5EF4-FFF2-40B4-BE49-F238E27FC236}">
                <a16:creationId xmlns:a16="http://schemas.microsoft.com/office/drawing/2014/main" id="{941F9503-5A81-9582-9BC3-EC238BCECF3D}"/>
              </a:ext>
            </a:extLst>
          </p:cNvPr>
          <p:cNvGrpSpPr/>
          <p:nvPr/>
        </p:nvGrpSpPr>
        <p:grpSpPr>
          <a:xfrm rot="10800000">
            <a:off x="6760582" y="6296399"/>
            <a:ext cx="5431418" cy="142043"/>
            <a:chOff x="1315611" y="435006"/>
            <a:chExt cx="5431418" cy="142043"/>
          </a:xfrm>
        </p:grpSpPr>
        <p:cxnSp>
          <p:nvCxnSpPr>
            <p:cNvPr id="14" name="Łącznik prosty 13">
              <a:extLst>
                <a:ext uri="{FF2B5EF4-FFF2-40B4-BE49-F238E27FC236}">
                  <a16:creationId xmlns:a16="http://schemas.microsoft.com/office/drawing/2014/main" id="{F093AF39-F0E6-94A5-B619-445BE6325A34}"/>
                </a:ext>
              </a:extLst>
            </p:cNvPr>
            <p:cNvCxnSpPr>
              <a:cxnSpLocks/>
            </p:cNvCxnSpPr>
            <p:nvPr/>
          </p:nvCxnSpPr>
          <p:spPr>
            <a:xfrm rot="10800000" flipH="1">
              <a:off x="1315611" y="506027"/>
              <a:ext cx="543141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5" name="Łącznik prosty 14">
              <a:extLst>
                <a:ext uri="{FF2B5EF4-FFF2-40B4-BE49-F238E27FC236}">
                  <a16:creationId xmlns:a16="http://schemas.microsoft.com/office/drawing/2014/main" id="{888C815E-55A7-EA89-FE9A-1BA8945E4960}"/>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23" name="pole tekstowe 22">
            <a:extLst>
              <a:ext uri="{FF2B5EF4-FFF2-40B4-BE49-F238E27FC236}">
                <a16:creationId xmlns:a16="http://schemas.microsoft.com/office/drawing/2014/main" id="{C776B794-B7A4-EDF5-9756-02245E333E36}"/>
              </a:ext>
            </a:extLst>
          </p:cNvPr>
          <p:cNvSpPr txBox="1"/>
          <p:nvPr/>
        </p:nvSpPr>
        <p:spPr>
          <a:xfrm>
            <a:off x="1026088" y="2873061"/>
            <a:ext cx="5734495" cy="2128788"/>
          </a:xfrm>
          <a:prstGeom prst="rect">
            <a:avLst/>
          </a:prstGeom>
          <a:noFill/>
        </p:spPr>
        <p:txBody>
          <a:bodyPr wrap="square" rtlCol="0">
            <a:spAutoFit/>
          </a:bodyPr>
          <a:lstStyle/>
          <a:p>
            <a:pPr algn="just">
              <a:lnSpc>
                <a:spcPts val="19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Formy ze wzorami dokładnie pokryte </a:t>
            </a:r>
            <a:r>
              <a:rPr lang="pl-PL" sz="1500" dirty="0" err="1">
                <a:solidFill>
                  <a:srgbClr val="263779"/>
                </a:solidFill>
                <a:latin typeface="Lato" panose="020F0502020204030203" pitchFamily="34" charset="0"/>
                <a:ea typeface="Lato" panose="020F0502020204030203" pitchFamily="34" charset="0"/>
                <a:cs typeface="Lato" panose="020F0502020204030203" pitchFamily="34" charset="0"/>
              </a:rPr>
              <a:t>papem</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odbijano na płótnie rozciągniętym na stole drukarskim. Nacisk dłoni na płótno wzmacniano czasem dodatkowym przybiciem pięścią lub drewnianym młotkiem. I tak, raz za razem nabierając pap i odbijając wzór obok wzoru, zadrukowywano powierzchnię tkaniny. Aby deseń był dokładny, drukarz musiał zwracać uwagę na znaczniki – gwoździki wbite w rogi formy, które zostawiały ślad umożliwiający precyzyjne dołożenie kolejnej części wzoru.</a:t>
            </a:r>
            <a:endParaRPr lang="pl-PL" dirty="0"/>
          </a:p>
        </p:txBody>
      </p:sp>
      <p:grpSp>
        <p:nvGrpSpPr>
          <p:cNvPr id="2" name="Grupa 1">
            <a:extLst>
              <a:ext uri="{FF2B5EF4-FFF2-40B4-BE49-F238E27FC236}">
                <a16:creationId xmlns:a16="http://schemas.microsoft.com/office/drawing/2014/main" id="{F03276DD-E8C1-682C-A33E-27FD1C927981}"/>
              </a:ext>
            </a:extLst>
          </p:cNvPr>
          <p:cNvGrpSpPr/>
          <p:nvPr/>
        </p:nvGrpSpPr>
        <p:grpSpPr>
          <a:xfrm>
            <a:off x="11084833" y="0"/>
            <a:ext cx="790916" cy="776133"/>
            <a:chOff x="11084833" y="0"/>
            <a:chExt cx="790916" cy="776133"/>
          </a:xfrm>
        </p:grpSpPr>
        <p:sp>
          <p:nvSpPr>
            <p:cNvPr id="11" name="Prostokąt 10">
              <a:extLst>
                <a:ext uri="{FF2B5EF4-FFF2-40B4-BE49-F238E27FC236}">
                  <a16:creationId xmlns:a16="http://schemas.microsoft.com/office/drawing/2014/main" id="{1BE1F0CB-8B52-BEE0-BED8-5599656D5F0B}"/>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5" name="pole tekstowe 24">
              <a:extLst>
                <a:ext uri="{FF2B5EF4-FFF2-40B4-BE49-F238E27FC236}">
                  <a16:creationId xmlns:a16="http://schemas.microsoft.com/office/drawing/2014/main" id="{651DD232-7473-07E0-2B8C-D250883C39A2}"/>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12</a:t>
              </a:r>
            </a:p>
          </p:txBody>
        </p:sp>
      </p:grpSp>
    </p:spTree>
    <p:extLst>
      <p:ext uri="{BB962C8B-B14F-4D97-AF65-F5344CB8AC3E}">
        <p14:creationId xmlns:p14="http://schemas.microsoft.com/office/powerpoint/2010/main" val="37150399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08F5EB-68CC-B403-93CD-41251288D0D4}"/>
            </a:ext>
          </a:extLst>
        </p:cNvPr>
        <p:cNvGrpSpPr/>
        <p:nvPr/>
      </p:nvGrpSpPr>
      <p:grpSpPr>
        <a:xfrm>
          <a:off x="0" y="0"/>
          <a:ext cx="0" cy="0"/>
          <a:chOff x="0" y="0"/>
          <a:chExt cx="0" cy="0"/>
        </a:xfrm>
      </p:grpSpPr>
      <p:grpSp>
        <p:nvGrpSpPr>
          <p:cNvPr id="7" name="Grupa 6">
            <a:extLst>
              <a:ext uri="{FF2B5EF4-FFF2-40B4-BE49-F238E27FC236}">
                <a16:creationId xmlns:a16="http://schemas.microsoft.com/office/drawing/2014/main" id="{58DA1CD2-71FB-4F04-8EEA-ACBFA0DF77D6}"/>
              </a:ext>
            </a:extLst>
          </p:cNvPr>
          <p:cNvGrpSpPr/>
          <p:nvPr/>
        </p:nvGrpSpPr>
        <p:grpSpPr>
          <a:xfrm>
            <a:off x="0" y="409037"/>
            <a:ext cx="3093457" cy="142043"/>
            <a:chOff x="3653572" y="438181"/>
            <a:chExt cx="3093457" cy="142043"/>
          </a:xfrm>
        </p:grpSpPr>
        <p:cxnSp>
          <p:nvCxnSpPr>
            <p:cNvPr id="8" name="Łącznik prosty 7">
              <a:extLst>
                <a:ext uri="{FF2B5EF4-FFF2-40B4-BE49-F238E27FC236}">
                  <a16:creationId xmlns:a16="http://schemas.microsoft.com/office/drawing/2014/main" id="{5312C7A1-1F5F-AF45-BD6F-96F5305B582B}"/>
                </a:ext>
              </a:extLst>
            </p:cNvPr>
            <p:cNvCxnSpPr>
              <a:cxnSpLocks/>
            </p:cNvCxnSpPr>
            <p:nvPr/>
          </p:nvCxnSpPr>
          <p:spPr>
            <a:xfrm flipV="1">
              <a:off x="3653572" y="506027"/>
              <a:ext cx="3093457" cy="317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9" name="Łącznik prosty 8">
              <a:extLst>
                <a:ext uri="{FF2B5EF4-FFF2-40B4-BE49-F238E27FC236}">
                  <a16:creationId xmlns:a16="http://schemas.microsoft.com/office/drawing/2014/main" id="{63EDCDC7-6865-6A96-3C2D-DC014ED4F86F}"/>
                </a:ext>
              </a:extLst>
            </p:cNvPr>
            <p:cNvCxnSpPr/>
            <p:nvPr/>
          </p:nvCxnSpPr>
          <p:spPr>
            <a:xfrm>
              <a:off x="6747029" y="438181"/>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11" name="Grupa 10">
            <a:extLst>
              <a:ext uri="{FF2B5EF4-FFF2-40B4-BE49-F238E27FC236}">
                <a16:creationId xmlns:a16="http://schemas.microsoft.com/office/drawing/2014/main" id="{0705F307-E78F-F5D7-872F-2982A45998C8}"/>
              </a:ext>
            </a:extLst>
          </p:cNvPr>
          <p:cNvGrpSpPr/>
          <p:nvPr/>
        </p:nvGrpSpPr>
        <p:grpSpPr>
          <a:xfrm rot="10800000">
            <a:off x="5679928" y="6288055"/>
            <a:ext cx="6512072" cy="142043"/>
            <a:chOff x="234957" y="435006"/>
            <a:chExt cx="6512072" cy="142043"/>
          </a:xfrm>
        </p:grpSpPr>
        <p:cxnSp>
          <p:nvCxnSpPr>
            <p:cNvPr id="12" name="Łącznik prosty 11">
              <a:extLst>
                <a:ext uri="{FF2B5EF4-FFF2-40B4-BE49-F238E27FC236}">
                  <a16:creationId xmlns:a16="http://schemas.microsoft.com/office/drawing/2014/main" id="{2DDBE47E-83DE-1B26-7845-6B4A47AC751A}"/>
                </a:ext>
              </a:extLst>
            </p:cNvPr>
            <p:cNvCxnSpPr>
              <a:cxnSpLocks/>
            </p:cNvCxnSpPr>
            <p:nvPr/>
          </p:nvCxnSpPr>
          <p:spPr>
            <a:xfrm rot="10800000" flipH="1" flipV="1">
              <a:off x="234957" y="483987"/>
              <a:ext cx="6512071" cy="2204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3" name="Łącznik prosty 12">
              <a:extLst>
                <a:ext uri="{FF2B5EF4-FFF2-40B4-BE49-F238E27FC236}">
                  <a16:creationId xmlns:a16="http://schemas.microsoft.com/office/drawing/2014/main" id="{06E09A11-435E-F147-00E8-64899313754A}"/>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0E3916F1-AE62-8CBE-749F-AF157CF743C7}"/>
              </a:ext>
            </a:extLst>
          </p:cNvPr>
          <p:cNvSpPr txBox="1"/>
          <p:nvPr/>
        </p:nvSpPr>
        <p:spPr>
          <a:xfrm>
            <a:off x="430090" y="6128245"/>
            <a:ext cx="520563" cy="461665"/>
          </a:xfrm>
          <a:prstGeom prst="rect">
            <a:avLst/>
          </a:prstGeom>
          <a:noFill/>
        </p:spPr>
        <p:txBody>
          <a:bodyPr wrap="square" rtlCol="0">
            <a:spAutoFit/>
          </a:bodyPr>
          <a:lstStyle/>
          <a:p>
            <a:r>
              <a:rPr lang="pl-PL" sz="2400" dirty="0">
                <a:solidFill>
                  <a:schemeClr val="bg1"/>
                </a:solidFill>
              </a:rPr>
              <a:t>03</a:t>
            </a:r>
          </a:p>
        </p:txBody>
      </p:sp>
      <p:grpSp>
        <p:nvGrpSpPr>
          <p:cNvPr id="2" name="Grupa 1">
            <a:extLst>
              <a:ext uri="{FF2B5EF4-FFF2-40B4-BE49-F238E27FC236}">
                <a16:creationId xmlns:a16="http://schemas.microsoft.com/office/drawing/2014/main" id="{A9B8E928-B8EE-E911-05C5-93C7B3070900}"/>
              </a:ext>
            </a:extLst>
          </p:cNvPr>
          <p:cNvGrpSpPr/>
          <p:nvPr/>
        </p:nvGrpSpPr>
        <p:grpSpPr>
          <a:xfrm>
            <a:off x="1010729" y="1252784"/>
            <a:ext cx="10198004" cy="3557225"/>
            <a:chOff x="1009462" y="1009102"/>
            <a:chExt cx="10198004" cy="3557225"/>
          </a:xfrm>
        </p:grpSpPr>
        <p:sp>
          <p:nvSpPr>
            <p:cNvPr id="10" name="pole tekstowe 9">
              <a:extLst>
                <a:ext uri="{FF2B5EF4-FFF2-40B4-BE49-F238E27FC236}">
                  <a16:creationId xmlns:a16="http://schemas.microsoft.com/office/drawing/2014/main" id="{395DB7B8-E5C6-FF55-762B-8D5C1121E9A1}"/>
                </a:ext>
              </a:extLst>
            </p:cNvPr>
            <p:cNvSpPr txBox="1"/>
            <p:nvPr/>
          </p:nvSpPr>
          <p:spPr>
            <a:xfrm>
              <a:off x="1009462" y="1009102"/>
              <a:ext cx="5543549" cy="1985159"/>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Proces dojrzewania i rytm farbowania tkaniny</a:t>
              </a:r>
            </a:p>
          </p:txBody>
        </p:sp>
        <p:sp>
          <p:nvSpPr>
            <p:cNvPr id="17" name="pole tekstowe 16">
              <a:extLst>
                <a:ext uri="{FF2B5EF4-FFF2-40B4-BE49-F238E27FC236}">
                  <a16:creationId xmlns:a16="http://schemas.microsoft.com/office/drawing/2014/main" id="{53050383-961E-9A4C-9A1B-A24E57FB675B}"/>
                </a:ext>
              </a:extLst>
            </p:cNvPr>
            <p:cNvSpPr txBox="1"/>
            <p:nvPr/>
          </p:nvSpPr>
          <p:spPr>
            <a:xfrm>
              <a:off x="1009462" y="3511551"/>
              <a:ext cx="10198004" cy="1054776"/>
            </a:xfrm>
            <a:prstGeom prst="rect">
              <a:avLst/>
            </a:prstGeom>
            <a:noFill/>
          </p:spPr>
          <p:txBody>
            <a:bodyPr wrap="square" rtlCol="0">
              <a:spAutoFit/>
            </a:bodyPr>
            <a:lstStyle/>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Po zadrukowaniu pap musiał wyschnąć i „dojrzeć” na tkaninie, co trwało nawet kilka dni. Dopiero potem płótno poddawane było farbowaniu. Farbowanie polegało na zanurzaniu i wyciąganiu tkaniny w określonym rytmie, w zależności od tego, jaki odcień miała osiągnąć tkanina. Między kolejnymi </a:t>
              </a:r>
              <a:r>
                <a:rPr lang="pl-PL" sz="1500" dirty="0" err="1">
                  <a:solidFill>
                    <a:srgbClr val="263779"/>
                  </a:solidFill>
                  <a:latin typeface="Lato" panose="020F0502020204030203" pitchFamily="34" charset="0"/>
                  <a:ea typeface="Lato" panose="020F0502020204030203" pitchFamily="34" charset="0"/>
                  <a:cs typeface="Lato" panose="020F0502020204030203" pitchFamily="34" charset="0"/>
                </a:rPr>
                <a:t>zanurzeniami</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tkaniny w barwniku, pozostawiano ją na ok. 10 minut na powietrzu, żeby mogło nastąpić utlenienie indygo.</a:t>
              </a:r>
              <a:endParaRPr lang="pl-PL" dirty="0">
                <a:solidFill>
                  <a:srgbClr val="263779"/>
                </a:solidFill>
              </a:endParaRPr>
            </a:p>
          </p:txBody>
        </p:sp>
      </p:grpSp>
      <p:grpSp>
        <p:nvGrpSpPr>
          <p:cNvPr id="15" name="Grupa 14">
            <a:extLst>
              <a:ext uri="{FF2B5EF4-FFF2-40B4-BE49-F238E27FC236}">
                <a16:creationId xmlns:a16="http://schemas.microsoft.com/office/drawing/2014/main" id="{15601BDA-DA50-9A5A-E8E0-AED0A50F845A}"/>
              </a:ext>
            </a:extLst>
          </p:cNvPr>
          <p:cNvGrpSpPr/>
          <p:nvPr/>
        </p:nvGrpSpPr>
        <p:grpSpPr>
          <a:xfrm>
            <a:off x="218546" y="6081867"/>
            <a:ext cx="790916" cy="776133"/>
            <a:chOff x="11084833" y="0"/>
            <a:chExt cx="790916" cy="776133"/>
          </a:xfrm>
        </p:grpSpPr>
        <p:sp>
          <p:nvSpPr>
            <p:cNvPr id="16" name="Prostokąt 15">
              <a:extLst>
                <a:ext uri="{FF2B5EF4-FFF2-40B4-BE49-F238E27FC236}">
                  <a16:creationId xmlns:a16="http://schemas.microsoft.com/office/drawing/2014/main" id="{B9A63F2E-C0C6-67B7-EBC8-2685A7152268}"/>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a:extLst>
                <a:ext uri="{FF2B5EF4-FFF2-40B4-BE49-F238E27FC236}">
                  <a16:creationId xmlns:a16="http://schemas.microsoft.com/office/drawing/2014/main" id="{19D4379A-76B8-511F-CF81-1170038D6938}"/>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13</a:t>
              </a:r>
            </a:p>
          </p:txBody>
        </p:sp>
      </p:grpSp>
    </p:spTree>
    <p:extLst>
      <p:ext uri="{BB962C8B-B14F-4D97-AF65-F5344CB8AC3E}">
        <p14:creationId xmlns:p14="http://schemas.microsoft.com/office/powerpoint/2010/main" val="3173392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35144F-7CA6-FBC3-CA05-741D172B594C}"/>
            </a:ext>
          </a:extLst>
        </p:cNvPr>
        <p:cNvGrpSpPr/>
        <p:nvPr/>
      </p:nvGrpSpPr>
      <p:grpSpPr>
        <a:xfrm>
          <a:off x="0" y="0"/>
          <a:ext cx="0" cy="0"/>
          <a:chOff x="0" y="0"/>
          <a:chExt cx="0" cy="0"/>
        </a:xfrm>
      </p:grpSpPr>
      <p:grpSp>
        <p:nvGrpSpPr>
          <p:cNvPr id="6" name="Grupa 5">
            <a:extLst>
              <a:ext uri="{FF2B5EF4-FFF2-40B4-BE49-F238E27FC236}">
                <a16:creationId xmlns:a16="http://schemas.microsoft.com/office/drawing/2014/main" id="{6B559EF7-5BF3-8F45-214F-AB6D1ECAA762}"/>
              </a:ext>
            </a:extLst>
          </p:cNvPr>
          <p:cNvGrpSpPr/>
          <p:nvPr/>
        </p:nvGrpSpPr>
        <p:grpSpPr>
          <a:xfrm>
            <a:off x="0" y="419558"/>
            <a:ext cx="6751057" cy="142043"/>
            <a:chOff x="-4028" y="438181"/>
            <a:chExt cx="6751057" cy="142043"/>
          </a:xfrm>
        </p:grpSpPr>
        <p:cxnSp>
          <p:nvCxnSpPr>
            <p:cNvPr id="7" name="Łącznik prosty 6">
              <a:extLst>
                <a:ext uri="{FF2B5EF4-FFF2-40B4-BE49-F238E27FC236}">
                  <a16:creationId xmlns:a16="http://schemas.microsoft.com/office/drawing/2014/main" id="{749E0A96-6328-BF3A-1C71-101CB0F5CF62}"/>
                </a:ext>
              </a:extLst>
            </p:cNvPr>
            <p:cNvCxnSpPr>
              <a:cxnSpLocks/>
            </p:cNvCxnSpPr>
            <p:nvPr/>
          </p:nvCxnSpPr>
          <p:spPr>
            <a:xfrm>
              <a:off x="-4028" y="506027"/>
              <a:ext cx="675105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8" name="Łącznik prosty 7">
              <a:extLst>
                <a:ext uri="{FF2B5EF4-FFF2-40B4-BE49-F238E27FC236}">
                  <a16:creationId xmlns:a16="http://schemas.microsoft.com/office/drawing/2014/main" id="{EC6E74FB-A587-7467-56F4-4C400FB4DAFE}"/>
                </a:ext>
              </a:extLst>
            </p:cNvPr>
            <p:cNvCxnSpPr/>
            <p:nvPr/>
          </p:nvCxnSpPr>
          <p:spPr>
            <a:xfrm>
              <a:off x="6747029" y="438181"/>
              <a:ext cx="0" cy="142043"/>
            </a:xfrm>
            <a:prstGeom prst="line">
              <a:avLst/>
            </a:prstGeom>
            <a:ln w="19050">
              <a:solidFill>
                <a:srgbClr val="606060"/>
              </a:solidFill>
            </a:ln>
          </p:spPr>
          <p:style>
            <a:lnRef idx="1">
              <a:schemeClr val="dk1"/>
            </a:lnRef>
            <a:fillRef idx="0">
              <a:schemeClr val="dk1"/>
            </a:fillRef>
            <a:effectRef idx="0">
              <a:schemeClr val="dk1"/>
            </a:effectRef>
            <a:fontRef idx="minor">
              <a:schemeClr val="tx1"/>
            </a:fontRef>
          </p:style>
        </p:cxnSp>
      </p:grpSp>
      <p:sp>
        <p:nvSpPr>
          <p:cNvPr id="12" name="pole tekstowe 11">
            <a:extLst>
              <a:ext uri="{FF2B5EF4-FFF2-40B4-BE49-F238E27FC236}">
                <a16:creationId xmlns:a16="http://schemas.microsoft.com/office/drawing/2014/main" id="{911EB4B2-D2F1-0417-874B-2598866DA81E}"/>
              </a:ext>
            </a:extLst>
          </p:cNvPr>
          <p:cNvSpPr txBox="1"/>
          <p:nvPr/>
        </p:nvSpPr>
        <p:spPr>
          <a:xfrm>
            <a:off x="1026088" y="1005840"/>
            <a:ext cx="5543549" cy="1985159"/>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Utlenianie indygo i usuwanie masy izolującej</a:t>
            </a:r>
          </a:p>
        </p:txBody>
      </p:sp>
      <p:grpSp>
        <p:nvGrpSpPr>
          <p:cNvPr id="13" name="Grupa 12">
            <a:extLst>
              <a:ext uri="{FF2B5EF4-FFF2-40B4-BE49-F238E27FC236}">
                <a16:creationId xmlns:a16="http://schemas.microsoft.com/office/drawing/2014/main" id="{C4EFBBFE-B1E5-5C6F-B86B-92966279F3D7}"/>
              </a:ext>
            </a:extLst>
          </p:cNvPr>
          <p:cNvGrpSpPr/>
          <p:nvPr/>
        </p:nvGrpSpPr>
        <p:grpSpPr>
          <a:xfrm rot="10800000">
            <a:off x="6760582" y="6296399"/>
            <a:ext cx="5431418" cy="142043"/>
            <a:chOff x="1315611" y="435006"/>
            <a:chExt cx="5431418" cy="142043"/>
          </a:xfrm>
        </p:grpSpPr>
        <p:cxnSp>
          <p:nvCxnSpPr>
            <p:cNvPr id="14" name="Łącznik prosty 13">
              <a:extLst>
                <a:ext uri="{FF2B5EF4-FFF2-40B4-BE49-F238E27FC236}">
                  <a16:creationId xmlns:a16="http://schemas.microsoft.com/office/drawing/2014/main" id="{E3B7C9F5-9658-E1CD-4D98-5ABF06BFA451}"/>
                </a:ext>
              </a:extLst>
            </p:cNvPr>
            <p:cNvCxnSpPr>
              <a:cxnSpLocks/>
            </p:cNvCxnSpPr>
            <p:nvPr/>
          </p:nvCxnSpPr>
          <p:spPr>
            <a:xfrm rot="10800000" flipH="1">
              <a:off x="1315611" y="506027"/>
              <a:ext cx="543141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5" name="Łącznik prosty 14">
              <a:extLst>
                <a:ext uri="{FF2B5EF4-FFF2-40B4-BE49-F238E27FC236}">
                  <a16:creationId xmlns:a16="http://schemas.microsoft.com/office/drawing/2014/main" id="{98744163-112D-5142-AE2A-BB393494DF45}"/>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23" name="pole tekstowe 22">
            <a:extLst>
              <a:ext uri="{FF2B5EF4-FFF2-40B4-BE49-F238E27FC236}">
                <a16:creationId xmlns:a16="http://schemas.microsoft.com/office/drawing/2014/main" id="{69E0A3F3-9AEE-163F-56B7-23375D07C7C5}"/>
              </a:ext>
            </a:extLst>
          </p:cNvPr>
          <p:cNvSpPr txBox="1"/>
          <p:nvPr/>
        </p:nvSpPr>
        <p:spPr>
          <a:xfrm>
            <a:off x="1026088" y="3509434"/>
            <a:ext cx="5724969" cy="1359346"/>
          </a:xfrm>
          <a:prstGeom prst="rect">
            <a:avLst/>
          </a:prstGeom>
          <a:noFill/>
        </p:spPr>
        <p:txBody>
          <a:bodyPr wrap="square" rtlCol="0">
            <a:spAutoFit/>
          </a:bodyPr>
          <a:lstStyle/>
          <a:p>
            <a:pPr algn="just">
              <a:lnSpc>
                <a:spcPts val="19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Proces zanurzania, wyciągania i pozostawiania na powietrzu powtarzano po raz drugi w takim samym rytmie. Później płótno zostawiano do wyschnięcia, a potem prano w słabym roztworze kwasu siarkowego, żeby usunąć pap. Ludowi farbiarze dodatkowo płukali płótno w bieżącej wodzie potoku lub rzeki.</a:t>
            </a:r>
            <a:endParaRPr lang="pl-PL" dirty="0"/>
          </a:p>
        </p:txBody>
      </p:sp>
      <p:grpSp>
        <p:nvGrpSpPr>
          <p:cNvPr id="2" name="Grupa 1">
            <a:extLst>
              <a:ext uri="{FF2B5EF4-FFF2-40B4-BE49-F238E27FC236}">
                <a16:creationId xmlns:a16="http://schemas.microsoft.com/office/drawing/2014/main" id="{D2A6EDC5-74C0-0A8F-57CD-523350353D4C}"/>
              </a:ext>
            </a:extLst>
          </p:cNvPr>
          <p:cNvGrpSpPr/>
          <p:nvPr/>
        </p:nvGrpSpPr>
        <p:grpSpPr>
          <a:xfrm>
            <a:off x="11084833" y="0"/>
            <a:ext cx="790916" cy="776133"/>
            <a:chOff x="11084833" y="0"/>
            <a:chExt cx="790916" cy="776133"/>
          </a:xfrm>
        </p:grpSpPr>
        <p:sp>
          <p:nvSpPr>
            <p:cNvPr id="11" name="Prostokąt 10">
              <a:extLst>
                <a:ext uri="{FF2B5EF4-FFF2-40B4-BE49-F238E27FC236}">
                  <a16:creationId xmlns:a16="http://schemas.microsoft.com/office/drawing/2014/main" id="{9D404801-EFC5-6B19-889E-6FCDEE5F6FD7}"/>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5" name="pole tekstowe 24">
              <a:extLst>
                <a:ext uri="{FF2B5EF4-FFF2-40B4-BE49-F238E27FC236}">
                  <a16:creationId xmlns:a16="http://schemas.microsoft.com/office/drawing/2014/main" id="{10F6675A-6E5F-4AE9-5B88-E01B7C96F4E7}"/>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14</a:t>
              </a:r>
            </a:p>
          </p:txBody>
        </p:sp>
      </p:grpSp>
    </p:spTree>
    <p:extLst>
      <p:ext uri="{BB962C8B-B14F-4D97-AF65-F5344CB8AC3E}">
        <p14:creationId xmlns:p14="http://schemas.microsoft.com/office/powerpoint/2010/main" val="3393167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440A0-0387-90E6-178F-957E240E0F73}"/>
            </a:ext>
          </a:extLst>
        </p:cNvPr>
        <p:cNvGrpSpPr/>
        <p:nvPr/>
      </p:nvGrpSpPr>
      <p:grpSpPr>
        <a:xfrm>
          <a:off x="0" y="0"/>
          <a:ext cx="0" cy="0"/>
          <a:chOff x="0" y="0"/>
          <a:chExt cx="0" cy="0"/>
        </a:xfrm>
      </p:grpSpPr>
      <p:grpSp>
        <p:nvGrpSpPr>
          <p:cNvPr id="7" name="Grupa 6">
            <a:extLst>
              <a:ext uri="{FF2B5EF4-FFF2-40B4-BE49-F238E27FC236}">
                <a16:creationId xmlns:a16="http://schemas.microsoft.com/office/drawing/2014/main" id="{8C444BDB-97B1-A38D-DEEA-D8797212006F}"/>
              </a:ext>
            </a:extLst>
          </p:cNvPr>
          <p:cNvGrpSpPr/>
          <p:nvPr/>
        </p:nvGrpSpPr>
        <p:grpSpPr>
          <a:xfrm>
            <a:off x="0" y="409037"/>
            <a:ext cx="3093457" cy="142043"/>
            <a:chOff x="3653572" y="438181"/>
            <a:chExt cx="3093457" cy="142043"/>
          </a:xfrm>
        </p:grpSpPr>
        <p:cxnSp>
          <p:nvCxnSpPr>
            <p:cNvPr id="8" name="Łącznik prosty 7">
              <a:extLst>
                <a:ext uri="{FF2B5EF4-FFF2-40B4-BE49-F238E27FC236}">
                  <a16:creationId xmlns:a16="http://schemas.microsoft.com/office/drawing/2014/main" id="{8DBE0352-4AB9-5853-8AEA-FBDFCC408ACC}"/>
                </a:ext>
              </a:extLst>
            </p:cNvPr>
            <p:cNvCxnSpPr>
              <a:cxnSpLocks/>
            </p:cNvCxnSpPr>
            <p:nvPr/>
          </p:nvCxnSpPr>
          <p:spPr>
            <a:xfrm flipV="1">
              <a:off x="3653572" y="506027"/>
              <a:ext cx="3093457" cy="317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9" name="Łącznik prosty 8">
              <a:extLst>
                <a:ext uri="{FF2B5EF4-FFF2-40B4-BE49-F238E27FC236}">
                  <a16:creationId xmlns:a16="http://schemas.microsoft.com/office/drawing/2014/main" id="{631F361B-6EE4-7408-80CF-ABC735DA25EA}"/>
                </a:ext>
              </a:extLst>
            </p:cNvPr>
            <p:cNvCxnSpPr/>
            <p:nvPr/>
          </p:nvCxnSpPr>
          <p:spPr>
            <a:xfrm>
              <a:off x="6747029" y="438181"/>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11" name="Grupa 10">
            <a:extLst>
              <a:ext uri="{FF2B5EF4-FFF2-40B4-BE49-F238E27FC236}">
                <a16:creationId xmlns:a16="http://schemas.microsoft.com/office/drawing/2014/main" id="{34D19EF4-6CF1-FA09-A746-D18EDBC751E8}"/>
              </a:ext>
            </a:extLst>
          </p:cNvPr>
          <p:cNvGrpSpPr/>
          <p:nvPr/>
        </p:nvGrpSpPr>
        <p:grpSpPr>
          <a:xfrm rot="10800000">
            <a:off x="5679928" y="6288055"/>
            <a:ext cx="6512072" cy="142043"/>
            <a:chOff x="234957" y="435006"/>
            <a:chExt cx="6512072" cy="142043"/>
          </a:xfrm>
        </p:grpSpPr>
        <p:cxnSp>
          <p:nvCxnSpPr>
            <p:cNvPr id="12" name="Łącznik prosty 11">
              <a:extLst>
                <a:ext uri="{FF2B5EF4-FFF2-40B4-BE49-F238E27FC236}">
                  <a16:creationId xmlns:a16="http://schemas.microsoft.com/office/drawing/2014/main" id="{4C728E00-07A3-842E-8131-A102C49B6CB8}"/>
                </a:ext>
              </a:extLst>
            </p:cNvPr>
            <p:cNvCxnSpPr>
              <a:cxnSpLocks/>
            </p:cNvCxnSpPr>
            <p:nvPr/>
          </p:nvCxnSpPr>
          <p:spPr>
            <a:xfrm rot="10800000" flipH="1" flipV="1">
              <a:off x="234957" y="483987"/>
              <a:ext cx="6512071" cy="2204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3" name="Łącznik prosty 12">
              <a:extLst>
                <a:ext uri="{FF2B5EF4-FFF2-40B4-BE49-F238E27FC236}">
                  <a16:creationId xmlns:a16="http://schemas.microsoft.com/office/drawing/2014/main" id="{F64CFCFE-D615-1344-608A-41398F056561}"/>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DF719126-77D1-8AD3-32A2-020C6BC25110}"/>
              </a:ext>
            </a:extLst>
          </p:cNvPr>
          <p:cNvSpPr txBox="1"/>
          <p:nvPr/>
        </p:nvSpPr>
        <p:spPr>
          <a:xfrm>
            <a:off x="430090" y="6128245"/>
            <a:ext cx="520563" cy="461665"/>
          </a:xfrm>
          <a:prstGeom prst="rect">
            <a:avLst/>
          </a:prstGeom>
          <a:noFill/>
        </p:spPr>
        <p:txBody>
          <a:bodyPr wrap="square" rtlCol="0">
            <a:spAutoFit/>
          </a:bodyPr>
          <a:lstStyle/>
          <a:p>
            <a:r>
              <a:rPr lang="pl-PL" sz="2400" dirty="0">
                <a:solidFill>
                  <a:schemeClr val="bg1"/>
                </a:solidFill>
              </a:rPr>
              <a:t>03</a:t>
            </a:r>
          </a:p>
        </p:txBody>
      </p:sp>
      <p:grpSp>
        <p:nvGrpSpPr>
          <p:cNvPr id="2" name="Grupa 1">
            <a:extLst>
              <a:ext uri="{FF2B5EF4-FFF2-40B4-BE49-F238E27FC236}">
                <a16:creationId xmlns:a16="http://schemas.microsoft.com/office/drawing/2014/main" id="{399A0730-6A3C-312D-6C61-12AF56AAAB7D}"/>
              </a:ext>
            </a:extLst>
          </p:cNvPr>
          <p:cNvGrpSpPr/>
          <p:nvPr/>
        </p:nvGrpSpPr>
        <p:grpSpPr>
          <a:xfrm>
            <a:off x="1010729" y="1252784"/>
            <a:ext cx="10198004" cy="3825686"/>
            <a:chOff x="1009462" y="1009102"/>
            <a:chExt cx="10198004" cy="3825686"/>
          </a:xfrm>
        </p:grpSpPr>
        <p:sp>
          <p:nvSpPr>
            <p:cNvPr id="10" name="pole tekstowe 9">
              <a:extLst>
                <a:ext uri="{FF2B5EF4-FFF2-40B4-BE49-F238E27FC236}">
                  <a16:creationId xmlns:a16="http://schemas.microsoft.com/office/drawing/2014/main" id="{317BB5EC-A703-540A-19F7-52C413F45B03}"/>
                </a:ext>
              </a:extLst>
            </p:cNvPr>
            <p:cNvSpPr txBox="1"/>
            <p:nvPr/>
          </p:nvSpPr>
          <p:spPr>
            <a:xfrm>
              <a:off x="1009462" y="1009102"/>
              <a:ext cx="5543549" cy="2616101"/>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Wykończenie: maglowanie, glansowanie i efekt końcowy</a:t>
              </a:r>
            </a:p>
          </p:txBody>
        </p:sp>
        <p:sp>
          <p:nvSpPr>
            <p:cNvPr id="17" name="pole tekstowe 16">
              <a:extLst>
                <a:ext uri="{FF2B5EF4-FFF2-40B4-BE49-F238E27FC236}">
                  <a16:creationId xmlns:a16="http://schemas.microsoft.com/office/drawing/2014/main" id="{FE98FF6D-CF6D-16D4-17AE-6951E9702B87}"/>
                </a:ext>
              </a:extLst>
            </p:cNvPr>
            <p:cNvSpPr txBox="1"/>
            <p:nvPr/>
          </p:nvSpPr>
          <p:spPr>
            <a:xfrm>
              <a:off x="1009462" y="3780012"/>
              <a:ext cx="10198004" cy="1054776"/>
            </a:xfrm>
            <a:prstGeom prst="rect">
              <a:avLst/>
            </a:prstGeom>
            <a:noFill/>
          </p:spPr>
          <p:txBody>
            <a:bodyPr wrap="square" rtlCol="0">
              <a:spAutoFit/>
            </a:bodyPr>
            <a:lstStyle/>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Po wysuszeniu tkaninę maglowano w wielkich, ciężkich maglach. Czym cięższy był magiel, tym piękniejszy połysk uzyskiwano na lnianym płótnie. Dla uzyskania jeszcze piękniejszego blasku płótno glansowano pocierając je gładkim kamieniem zamocowanym na długiej ruchomej żerdzi przypiętej do powały. </a:t>
              </a:r>
            </a:p>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Na </a:t>
              </a:r>
              <a:r>
                <a:rPr lang="pl-PL" sz="1500" dirty="0" err="1">
                  <a:solidFill>
                    <a:srgbClr val="263779"/>
                  </a:solidFill>
                  <a:latin typeface="Lato" panose="020F0502020204030203" pitchFamily="34" charset="0"/>
                  <a:ea typeface="Lato" panose="020F0502020204030203" pitchFamily="34" charset="0"/>
                  <a:cs typeface="Lato" panose="020F0502020204030203" pitchFamily="34" charset="0"/>
                </a:rPr>
                <a:t>modrodrukach</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najczęściej występują białe wzory pięknie kontrastujące z ciemnoniebieskim tłem.</a:t>
              </a:r>
              <a:endParaRPr lang="pl-PL" dirty="0">
                <a:solidFill>
                  <a:srgbClr val="263779"/>
                </a:solidFill>
              </a:endParaRPr>
            </a:p>
          </p:txBody>
        </p:sp>
      </p:grpSp>
      <p:grpSp>
        <p:nvGrpSpPr>
          <p:cNvPr id="15" name="Grupa 14">
            <a:extLst>
              <a:ext uri="{FF2B5EF4-FFF2-40B4-BE49-F238E27FC236}">
                <a16:creationId xmlns:a16="http://schemas.microsoft.com/office/drawing/2014/main" id="{2EBE9D3C-A87C-FEA6-8509-3475F27FF1F4}"/>
              </a:ext>
            </a:extLst>
          </p:cNvPr>
          <p:cNvGrpSpPr/>
          <p:nvPr/>
        </p:nvGrpSpPr>
        <p:grpSpPr>
          <a:xfrm>
            <a:off x="218546" y="6081867"/>
            <a:ext cx="790916" cy="776133"/>
            <a:chOff x="11084833" y="0"/>
            <a:chExt cx="790916" cy="776133"/>
          </a:xfrm>
        </p:grpSpPr>
        <p:sp>
          <p:nvSpPr>
            <p:cNvPr id="16" name="Prostokąt 15">
              <a:extLst>
                <a:ext uri="{FF2B5EF4-FFF2-40B4-BE49-F238E27FC236}">
                  <a16:creationId xmlns:a16="http://schemas.microsoft.com/office/drawing/2014/main" id="{52F097D7-D0C0-D590-E1A1-54151D58F84E}"/>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a:extLst>
                <a:ext uri="{FF2B5EF4-FFF2-40B4-BE49-F238E27FC236}">
                  <a16:creationId xmlns:a16="http://schemas.microsoft.com/office/drawing/2014/main" id="{DA685EC1-C5DF-A2C0-A03D-899A21E11555}"/>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15</a:t>
              </a:r>
            </a:p>
          </p:txBody>
        </p:sp>
      </p:grpSp>
    </p:spTree>
    <p:extLst>
      <p:ext uri="{BB962C8B-B14F-4D97-AF65-F5344CB8AC3E}">
        <p14:creationId xmlns:p14="http://schemas.microsoft.com/office/powerpoint/2010/main" val="8948780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BD1B19-3944-BAA4-9848-C807CBC6432A}"/>
            </a:ext>
          </a:extLst>
        </p:cNvPr>
        <p:cNvGrpSpPr/>
        <p:nvPr/>
      </p:nvGrpSpPr>
      <p:grpSpPr>
        <a:xfrm>
          <a:off x="0" y="0"/>
          <a:ext cx="0" cy="0"/>
          <a:chOff x="0" y="0"/>
          <a:chExt cx="0" cy="0"/>
        </a:xfrm>
      </p:grpSpPr>
      <p:grpSp>
        <p:nvGrpSpPr>
          <p:cNvPr id="6" name="Grupa 5">
            <a:extLst>
              <a:ext uri="{FF2B5EF4-FFF2-40B4-BE49-F238E27FC236}">
                <a16:creationId xmlns:a16="http://schemas.microsoft.com/office/drawing/2014/main" id="{D65ECF62-0E9D-C8F6-0324-55A7D4CE5EE5}"/>
              </a:ext>
            </a:extLst>
          </p:cNvPr>
          <p:cNvGrpSpPr/>
          <p:nvPr/>
        </p:nvGrpSpPr>
        <p:grpSpPr>
          <a:xfrm>
            <a:off x="0" y="419558"/>
            <a:ext cx="6751057" cy="142043"/>
            <a:chOff x="-4028" y="438181"/>
            <a:chExt cx="6751057" cy="142043"/>
          </a:xfrm>
        </p:grpSpPr>
        <p:cxnSp>
          <p:nvCxnSpPr>
            <p:cNvPr id="7" name="Łącznik prosty 6">
              <a:extLst>
                <a:ext uri="{FF2B5EF4-FFF2-40B4-BE49-F238E27FC236}">
                  <a16:creationId xmlns:a16="http://schemas.microsoft.com/office/drawing/2014/main" id="{0056D3C2-5C3D-6108-E5A8-62E26117695D}"/>
                </a:ext>
              </a:extLst>
            </p:cNvPr>
            <p:cNvCxnSpPr>
              <a:cxnSpLocks/>
            </p:cNvCxnSpPr>
            <p:nvPr/>
          </p:nvCxnSpPr>
          <p:spPr>
            <a:xfrm>
              <a:off x="-4028" y="506027"/>
              <a:ext cx="675105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8" name="Łącznik prosty 7">
              <a:extLst>
                <a:ext uri="{FF2B5EF4-FFF2-40B4-BE49-F238E27FC236}">
                  <a16:creationId xmlns:a16="http://schemas.microsoft.com/office/drawing/2014/main" id="{2DD961FE-C345-9E1F-C4D6-D1C8E83931A3}"/>
                </a:ext>
              </a:extLst>
            </p:cNvPr>
            <p:cNvCxnSpPr/>
            <p:nvPr/>
          </p:nvCxnSpPr>
          <p:spPr>
            <a:xfrm>
              <a:off x="6747029" y="438181"/>
              <a:ext cx="0" cy="142043"/>
            </a:xfrm>
            <a:prstGeom prst="line">
              <a:avLst/>
            </a:prstGeom>
            <a:ln w="19050">
              <a:solidFill>
                <a:srgbClr val="606060"/>
              </a:solidFill>
            </a:ln>
          </p:spPr>
          <p:style>
            <a:lnRef idx="1">
              <a:schemeClr val="dk1"/>
            </a:lnRef>
            <a:fillRef idx="0">
              <a:schemeClr val="dk1"/>
            </a:fillRef>
            <a:effectRef idx="0">
              <a:schemeClr val="dk1"/>
            </a:effectRef>
            <a:fontRef idx="minor">
              <a:schemeClr val="tx1"/>
            </a:fontRef>
          </p:style>
        </p:cxnSp>
      </p:grpSp>
      <p:sp>
        <p:nvSpPr>
          <p:cNvPr id="12" name="pole tekstowe 11">
            <a:extLst>
              <a:ext uri="{FF2B5EF4-FFF2-40B4-BE49-F238E27FC236}">
                <a16:creationId xmlns:a16="http://schemas.microsoft.com/office/drawing/2014/main" id="{A4B77F0A-51E6-41BA-A5EB-8CD4313F2035}"/>
              </a:ext>
            </a:extLst>
          </p:cNvPr>
          <p:cNvSpPr txBox="1"/>
          <p:nvPr/>
        </p:nvSpPr>
        <p:spPr>
          <a:xfrm>
            <a:off x="1026088" y="1005840"/>
            <a:ext cx="5543549" cy="1985159"/>
          </a:xfrm>
          <a:prstGeom prst="rect">
            <a:avLst/>
          </a:prstGeom>
          <a:noFill/>
        </p:spPr>
        <p:txBody>
          <a:bodyPr wrap="square" rtlCol="0">
            <a:spAutoFit/>
          </a:bodyPr>
          <a:lstStyle/>
          <a:p>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Wzrost popularności tkanin drukowanych w XIX wieku</a:t>
            </a:r>
          </a:p>
        </p:txBody>
      </p:sp>
      <p:grpSp>
        <p:nvGrpSpPr>
          <p:cNvPr id="13" name="Grupa 12">
            <a:extLst>
              <a:ext uri="{FF2B5EF4-FFF2-40B4-BE49-F238E27FC236}">
                <a16:creationId xmlns:a16="http://schemas.microsoft.com/office/drawing/2014/main" id="{A72C61FB-8FA8-07B4-343F-8D3104909091}"/>
              </a:ext>
            </a:extLst>
          </p:cNvPr>
          <p:cNvGrpSpPr/>
          <p:nvPr/>
        </p:nvGrpSpPr>
        <p:grpSpPr>
          <a:xfrm rot="10800000">
            <a:off x="6760582" y="6296399"/>
            <a:ext cx="5431418" cy="142043"/>
            <a:chOff x="1315611" y="435006"/>
            <a:chExt cx="5431418" cy="142043"/>
          </a:xfrm>
        </p:grpSpPr>
        <p:cxnSp>
          <p:nvCxnSpPr>
            <p:cNvPr id="14" name="Łącznik prosty 13">
              <a:extLst>
                <a:ext uri="{FF2B5EF4-FFF2-40B4-BE49-F238E27FC236}">
                  <a16:creationId xmlns:a16="http://schemas.microsoft.com/office/drawing/2014/main" id="{1EFE8BF6-D998-101C-92CB-89CACD757370}"/>
                </a:ext>
              </a:extLst>
            </p:cNvPr>
            <p:cNvCxnSpPr>
              <a:cxnSpLocks/>
            </p:cNvCxnSpPr>
            <p:nvPr/>
          </p:nvCxnSpPr>
          <p:spPr>
            <a:xfrm rot="10800000" flipH="1">
              <a:off x="1315611" y="506027"/>
              <a:ext cx="543141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5" name="Łącznik prosty 14">
              <a:extLst>
                <a:ext uri="{FF2B5EF4-FFF2-40B4-BE49-F238E27FC236}">
                  <a16:creationId xmlns:a16="http://schemas.microsoft.com/office/drawing/2014/main" id="{7A8B8315-BA08-0EED-2186-117DC7238E56}"/>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23" name="pole tekstowe 22">
            <a:extLst>
              <a:ext uri="{FF2B5EF4-FFF2-40B4-BE49-F238E27FC236}">
                <a16:creationId xmlns:a16="http://schemas.microsoft.com/office/drawing/2014/main" id="{36B27D07-7C08-0655-799D-E67E1A884054}"/>
              </a:ext>
            </a:extLst>
          </p:cNvPr>
          <p:cNvSpPr txBox="1"/>
          <p:nvPr/>
        </p:nvSpPr>
        <p:spPr>
          <a:xfrm>
            <a:off x="1026088" y="3203243"/>
            <a:ext cx="5724968" cy="1359346"/>
          </a:xfrm>
          <a:prstGeom prst="rect">
            <a:avLst/>
          </a:prstGeom>
          <a:noFill/>
        </p:spPr>
        <p:txBody>
          <a:bodyPr wrap="square" rtlCol="0">
            <a:spAutoFit/>
          </a:bodyPr>
          <a:lstStyle/>
          <a:p>
            <a:pPr algn="just">
              <a:lnSpc>
                <a:spcPts val="19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Rozwój </a:t>
            </a:r>
            <a:r>
              <a:rPr lang="pl-PL" sz="1500" dirty="0" err="1">
                <a:solidFill>
                  <a:srgbClr val="263779"/>
                </a:solidFill>
                <a:latin typeface="Lato" panose="020F0502020204030203" pitchFamily="34" charset="0"/>
                <a:ea typeface="Lato" panose="020F0502020204030203" pitchFamily="34" charset="0"/>
                <a:cs typeface="Lato" panose="020F0502020204030203" pitchFamily="34" charset="0"/>
              </a:rPr>
              <a:t>manufakrur</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tkackich w Polsce, w drugiej połowie XIX w. spowodował wzrost popularności tkanin drukowanych, przez co stały się one tańsze i łatwiej dostępne. Stanowiły element kobiecego stroju w formie spódnic, zapasek, chust, czy koszul głównie na Podhalu, Morawach czy Spiszu.</a:t>
            </a:r>
            <a:endParaRPr lang="pl-PL" dirty="0"/>
          </a:p>
        </p:txBody>
      </p:sp>
      <p:grpSp>
        <p:nvGrpSpPr>
          <p:cNvPr id="2" name="Grupa 1">
            <a:extLst>
              <a:ext uri="{FF2B5EF4-FFF2-40B4-BE49-F238E27FC236}">
                <a16:creationId xmlns:a16="http://schemas.microsoft.com/office/drawing/2014/main" id="{24B0D748-B931-E397-EFD7-95769BED0D9E}"/>
              </a:ext>
            </a:extLst>
          </p:cNvPr>
          <p:cNvGrpSpPr/>
          <p:nvPr/>
        </p:nvGrpSpPr>
        <p:grpSpPr>
          <a:xfrm>
            <a:off x="11084833" y="0"/>
            <a:ext cx="790916" cy="776133"/>
            <a:chOff x="11084833" y="0"/>
            <a:chExt cx="790916" cy="776133"/>
          </a:xfrm>
        </p:grpSpPr>
        <p:sp>
          <p:nvSpPr>
            <p:cNvPr id="11" name="Prostokąt 10">
              <a:extLst>
                <a:ext uri="{FF2B5EF4-FFF2-40B4-BE49-F238E27FC236}">
                  <a16:creationId xmlns:a16="http://schemas.microsoft.com/office/drawing/2014/main" id="{5A01569D-4BAB-3314-5499-610358A309A6}"/>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5" name="pole tekstowe 24">
              <a:extLst>
                <a:ext uri="{FF2B5EF4-FFF2-40B4-BE49-F238E27FC236}">
                  <a16:creationId xmlns:a16="http://schemas.microsoft.com/office/drawing/2014/main" id="{3CDEE2E1-5A98-6EEA-D5DB-0C75D33A20ED}"/>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16</a:t>
              </a:r>
            </a:p>
          </p:txBody>
        </p:sp>
      </p:grpSp>
    </p:spTree>
    <p:extLst>
      <p:ext uri="{BB962C8B-B14F-4D97-AF65-F5344CB8AC3E}">
        <p14:creationId xmlns:p14="http://schemas.microsoft.com/office/powerpoint/2010/main" val="14855790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8F8A90-72DB-A289-244D-670216576051}"/>
            </a:ext>
          </a:extLst>
        </p:cNvPr>
        <p:cNvGrpSpPr/>
        <p:nvPr/>
      </p:nvGrpSpPr>
      <p:grpSpPr>
        <a:xfrm>
          <a:off x="0" y="0"/>
          <a:ext cx="0" cy="0"/>
          <a:chOff x="0" y="0"/>
          <a:chExt cx="0" cy="0"/>
        </a:xfrm>
      </p:grpSpPr>
      <p:grpSp>
        <p:nvGrpSpPr>
          <p:cNvPr id="7" name="Grupa 6">
            <a:extLst>
              <a:ext uri="{FF2B5EF4-FFF2-40B4-BE49-F238E27FC236}">
                <a16:creationId xmlns:a16="http://schemas.microsoft.com/office/drawing/2014/main" id="{569F08B4-44B6-9BB2-CFF8-AFEC63D69577}"/>
              </a:ext>
            </a:extLst>
          </p:cNvPr>
          <p:cNvGrpSpPr/>
          <p:nvPr/>
        </p:nvGrpSpPr>
        <p:grpSpPr>
          <a:xfrm>
            <a:off x="0" y="409037"/>
            <a:ext cx="3093457" cy="142043"/>
            <a:chOff x="3653572" y="438181"/>
            <a:chExt cx="3093457" cy="142043"/>
          </a:xfrm>
        </p:grpSpPr>
        <p:cxnSp>
          <p:nvCxnSpPr>
            <p:cNvPr id="8" name="Łącznik prosty 7">
              <a:extLst>
                <a:ext uri="{FF2B5EF4-FFF2-40B4-BE49-F238E27FC236}">
                  <a16:creationId xmlns:a16="http://schemas.microsoft.com/office/drawing/2014/main" id="{0B553DA5-A14F-64AD-80F6-9D17A49B2E95}"/>
                </a:ext>
              </a:extLst>
            </p:cNvPr>
            <p:cNvCxnSpPr>
              <a:cxnSpLocks/>
            </p:cNvCxnSpPr>
            <p:nvPr/>
          </p:nvCxnSpPr>
          <p:spPr>
            <a:xfrm flipV="1">
              <a:off x="3653572" y="506027"/>
              <a:ext cx="3093457" cy="317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9" name="Łącznik prosty 8">
              <a:extLst>
                <a:ext uri="{FF2B5EF4-FFF2-40B4-BE49-F238E27FC236}">
                  <a16:creationId xmlns:a16="http://schemas.microsoft.com/office/drawing/2014/main" id="{C34F9EB5-F8DA-7E63-3B84-937B1EDAD540}"/>
                </a:ext>
              </a:extLst>
            </p:cNvPr>
            <p:cNvCxnSpPr/>
            <p:nvPr/>
          </p:nvCxnSpPr>
          <p:spPr>
            <a:xfrm>
              <a:off x="6747029" y="438181"/>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11" name="Grupa 10">
            <a:extLst>
              <a:ext uri="{FF2B5EF4-FFF2-40B4-BE49-F238E27FC236}">
                <a16:creationId xmlns:a16="http://schemas.microsoft.com/office/drawing/2014/main" id="{56056EFA-686E-7686-14F2-D841133D4477}"/>
              </a:ext>
            </a:extLst>
          </p:cNvPr>
          <p:cNvGrpSpPr/>
          <p:nvPr/>
        </p:nvGrpSpPr>
        <p:grpSpPr>
          <a:xfrm rot="10800000">
            <a:off x="5679928" y="6288055"/>
            <a:ext cx="6512072" cy="142043"/>
            <a:chOff x="234957" y="435006"/>
            <a:chExt cx="6512072" cy="142043"/>
          </a:xfrm>
        </p:grpSpPr>
        <p:cxnSp>
          <p:nvCxnSpPr>
            <p:cNvPr id="12" name="Łącznik prosty 11">
              <a:extLst>
                <a:ext uri="{FF2B5EF4-FFF2-40B4-BE49-F238E27FC236}">
                  <a16:creationId xmlns:a16="http://schemas.microsoft.com/office/drawing/2014/main" id="{7F3BDABF-8846-4FDF-16E8-7108BC05DDB4}"/>
                </a:ext>
              </a:extLst>
            </p:cNvPr>
            <p:cNvCxnSpPr>
              <a:cxnSpLocks/>
            </p:cNvCxnSpPr>
            <p:nvPr/>
          </p:nvCxnSpPr>
          <p:spPr>
            <a:xfrm rot="10800000" flipH="1" flipV="1">
              <a:off x="234957" y="483987"/>
              <a:ext cx="6512071" cy="2204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3" name="Łącznik prosty 12">
              <a:extLst>
                <a:ext uri="{FF2B5EF4-FFF2-40B4-BE49-F238E27FC236}">
                  <a16:creationId xmlns:a16="http://schemas.microsoft.com/office/drawing/2014/main" id="{DFA4F120-F4F4-BCA8-6FC1-1A6EF7532946}"/>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8AD17BA2-EF7B-AED5-B59B-DD2D49B2C7FE}"/>
              </a:ext>
            </a:extLst>
          </p:cNvPr>
          <p:cNvSpPr txBox="1"/>
          <p:nvPr/>
        </p:nvSpPr>
        <p:spPr>
          <a:xfrm>
            <a:off x="430090" y="6128245"/>
            <a:ext cx="520563" cy="461665"/>
          </a:xfrm>
          <a:prstGeom prst="rect">
            <a:avLst/>
          </a:prstGeom>
          <a:noFill/>
        </p:spPr>
        <p:txBody>
          <a:bodyPr wrap="square" rtlCol="0">
            <a:spAutoFit/>
          </a:bodyPr>
          <a:lstStyle/>
          <a:p>
            <a:r>
              <a:rPr lang="pl-PL" sz="2400" dirty="0">
                <a:solidFill>
                  <a:schemeClr val="bg1"/>
                </a:solidFill>
              </a:rPr>
              <a:t>03</a:t>
            </a:r>
          </a:p>
        </p:txBody>
      </p:sp>
      <p:grpSp>
        <p:nvGrpSpPr>
          <p:cNvPr id="2" name="Grupa 1">
            <a:extLst>
              <a:ext uri="{FF2B5EF4-FFF2-40B4-BE49-F238E27FC236}">
                <a16:creationId xmlns:a16="http://schemas.microsoft.com/office/drawing/2014/main" id="{A4AE9476-0123-0B78-D82C-9EE974BE4E42}"/>
              </a:ext>
            </a:extLst>
          </p:cNvPr>
          <p:cNvGrpSpPr/>
          <p:nvPr/>
        </p:nvGrpSpPr>
        <p:grpSpPr>
          <a:xfrm>
            <a:off x="1010729" y="1252784"/>
            <a:ext cx="10198004" cy="3313568"/>
            <a:chOff x="1009462" y="1009102"/>
            <a:chExt cx="10198004" cy="3313568"/>
          </a:xfrm>
        </p:grpSpPr>
        <p:sp>
          <p:nvSpPr>
            <p:cNvPr id="10" name="pole tekstowe 9">
              <a:extLst>
                <a:ext uri="{FF2B5EF4-FFF2-40B4-BE49-F238E27FC236}">
                  <a16:creationId xmlns:a16="http://schemas.microsoft.com/office/drawing/2014/main" id="{FE9D1BD3-7606-C02F-6A27-D58C54C48611}"/>
                </a:ext>
              </a:extLst>
            </p:cNvPr>
            <p:cNvSpPr txBox="1"/>
            <p:nvPr/>
          </p:nvSpPr>
          <p:spPr>
            <a:xfrm>
              <a:off x="1009462" y="1009102"/>
              <a:ext cx="5543549" cy="1985159"/>
            </a:xfrm>
            <a:prstGeom prst="rect">
              <a:avLst/>
            </a:prstGeom>
            <a:noFill/>
          </p:spPr>
          <p:txBody>
            <a:bodyPr wrap="square" rtlCol="0">
              <a:spAutoFit/>
            </a:bodyPr>
            <a:lstStyle/>
            <a:p>
              <a:r>
                <a:rPr lang="pl-PL" sz="4100" b="1" dirty="0" err="1">
                  <a:solidFill>
                    <a:srgbClr val="263779"/>
                  </a:solidFill>
                  <a:latin typeface="Lato Black" panose="020F0502020204030203" pitchFamily="34" charset="0"/>
                  <a:ea typeface="Lato Black" panose="020F0502020204030203" pitchFamily="34" charset="0"/>
                  <a:cs typeface="Lato Black" panose="020F0502020204030203" pitchFamily="34" charset="0"/>
                </a:rPr>
                <a:t>Modrodruk</a:t>
              </a:r>
              <a:r>
                <a:rPr lang="pl-PL" sz="4100" b="1" dirty="0">
                  <a:solidFill>
                    <a:srgbClr val="263779"/>
                  </a:solidFill>
                  <a:latin typeface="Lato Black" panose="020F0502020204030203" pitchFamily="34" charset="0"/>
                  <a:ea typeface="Lato Black" panose="020F0502020204030203" pitchFamily="34" charset="0"/>
                  <a:cs typeface="Lato Black" panose="020F0502020204030203" pitchFamily="34" charset="0"/>
                </a:rPr>
                <a:t> jako dziedzictwo UNESCO i źródła materiałów</a:t>
              </a:r>
            </a:p>
          </p:txBody>
        </p:sp>
        <p:sp>
          <p:nvSpPr>
            <p:cNvPr id="17" name="pole tekstowe 16">
              <a:extLst>
                <a:ext uri="{FF2B5EF4-FFF2-40B4-BE49-F238E27FC236}">
                  <a16:creationId xmlns:a16="http://schemas.microsoft.com/office/drawing/2014/main" id="{2EBB49AF-2C50-3B08-3437-A555BFD205CC}"/>
                </a:ext>
              </a:extLst>
            </p:cNvPr>
            <p:cNvSpPr txBox="1"/>
            <p:nvPr/>
          </p:nvSpPr>
          <p:spPr>
            <a:xfrm>
              <a:off x="1009462" y="3511551"/>
              <a:ext cx="10198004" cy="811119"/>
            </a:xfrm>
            <a:prstGeom prst="rect">
              <a:avLst/>
            </a:prstGeom>
            <a:noFill/>
          </p:spPr>
          <p:txBody>
            <a:bodyPr wrap="square" rtlCol="0">
              <a:spAutoFit/>
            </a:bodyPr>
            <a:lstStyle/>
            <a:p>
              <a:pPr algn="just">
                <a:lnSpc>
                  <a:spcPts val="1860"/>
                </a:lnSpc>
              </a:pP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W Czechach do tej pory kultywowane są tradycje </a:t>
              </a:r>
              <a:r>
                <a:rPr lang="pl-PL" sz="1500" dirty="0" err="1">
                  <a:solidFill>
                    <a:srgbClr val="263779"/>
                  </a:solidFill>
                  <a:latin typeface="Lato" panose="020F0502020204030203" pitchFamily="34" charset="0"/>
                  <a:ea typeface="Lato" panose="020F0502020204030203" pitchFamily="34" charset="0"/>
                  <a:cs typeface="Lato" panose="020F0502020204030203" pitchFamily="34" charset="0"/>
                </a:rPr>
                <a:t>modrodruku</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sięgające do siódmego pokolenia. Tam, ale też, na Słowacji, w Austrii, Niemczech i Węgrzech </a:t>
              </a:r>
              <a:r>
                <a:rPr lang="pl-PL" sz="1500" dirty="0" err="1">
                  <a:solidFill>
                    <a:srgbClr val="263779"/>
                  </a:solidFill>
                  <a:latin typeface="Lato" panose="020F0502020204030203" pitchFamily="34" charset="0"/>
                  <a:ea typeface="Lato" panose="020F0502020204030203" pitchFamily="34" charset="0"/>
                  <a:cs typeface="Lato" panose="020F0502020204030203" pitchFamily="34" charset="0"/>
                </a:rPr>
                <a:t>modrodruk</a:t>
              </a:r>
              <a:r>
                <a:rPr lang="pl-PL" sz="1500" dirty="0">
                  <a:solidFill>
                    <a:srgbClr val="263779"/>
                  </a:solidFill>
                  <a:latin typeface="Lato" panose="020F0502020204030203" pitchFamily="34" charset="0"/>
                  <a:ea typeface="Lato" panose="020F0502020204030203" pitchFamily="34" charset="0"/>
                  <a:cs typeface="Lato" panose="020F0502020204030203" pitchFamily="34" charset="0"/>
                </a:rPr>
                <a:t> został wpisany na listę światowego dziedzictwa niematerialnego UNESCO.</a:t>
              </a:r>
              <a:endParaRPr lang="pl-PL" dirty="0">
                <a:solidFill>
                  <a:srgbClr val="263779"/>
                </a:solidFill>
              </a:endParaRPr>
            </a:p>
          </p:txBody>
        </p:sp>
      </p:grpSp>
      <p:grpSp>
        <p:nvGrpSpPr>
          <p:cNvPr id="15" name="Grupa 14">
            <a:extLst>
              <a:ext uri="{FF2B5EF4-FFF2-40B4-BE49-F238E27FC236}">
                <a16:creationId xmlns:a16="http://schemas.microsoft.com/office/drawing/2014/main" id="{7190F714-01D3-926A-A211-3C794791AFB5}"/>
              </a:ext>
            </a:extLst>
          </p:cNvPr>
          <p:cNvGrpSpPr/>
          <p:nvPr/>
        </p:nvGrpSpPr>
        <p:grpSpPr>
          <a:xfrm>
            <a:off x="218546" y="6081867"/>
            <a:ext cx="790916" cy="776133"/>
            <a:chOff x="11084833" y="0"/>
            <a:chExt cx="790916" cy="776133"/>
          </a:xfrm>
        </p:grpSpPr>
        <p:sp>
          <p:nvSpPr>
            <p:cNvPr id="16" name="Prostokąt 15">
              <a:extLst>
                <a:ext uri="{FF2B5EF4-FFF2-40B4-BE49-F238E27FC236}">
                  <a16:creationId xmlns:a16="http://schemas.microsoft.com/office/drawing/2014/main" id="{AA08C911-8F5B-F4F0-8D09-DEAE0BDF4842}"/>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a:extLst>
                <a:ext uri="{FF2B5EF4-FFF2-40B4-BE49-F238E27FC236}">
                  <a16:creationId xmlns:a16="http://schemas.microsoft.com/office/drawing/2014/main" id="{CEAFB72C-366B-7430-7F84-D2250FCCDFD4}"/>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17</a:t>
              </a:r>
            </a:p>
          </p:txBody>
        </p:sp>
      </p:grpSp>
      <p:pic>
        <p:nvPicPr>
          <p:cNvPr id="6" name="Obraz 5" descr="Obraz zawierający budynek, niebo, zewnętrzne, miasto&#10;&#10;Opis wygenerowany automatycznie">
            <a:extLst>
              <a:ext uri="{FF2B5EF4-FFF2-40B4-BE49-F238E27FC236}">
                <a16:creationId xmlns:a16="http://schemas.microsoft.com/office/drawing/2014/main" id="{1924B744-A8B2-0B83-9E69-E81EACF430BD}"/>
              </a:ext>
            </a:extLst>
          </p:cNvPr>
          <p:cNvPicPr>
            <a:picLocks noChangeAspect="1"/>
          </p:cNvPicPr>
          <p:nvPr/>
        </p:nvPicPr>
        <p:blipFill>
          <a:blip r:embed="rId2"/>
          <a:stretch>
            <a:fillRect/>
          </a:stretch>
        </p:blipFill>
        <p:spPr>
          <a:xfrm>
            <a:off x="8139966" y="7819"/>
            <a:ext cx="4052033" cy="2470580"/>
          </a:xfrm>
          <a:prstGeom prst="rect">
            <a:avLst/>
          </a:prstGeom>
        </p:spPr>
      </p:pic>
    </p:spTree>
    <p:extLst>
      <p:ext uri="{BB962C8B-B14F-4D97-AF65-F5344CB8AC3E}">
        <p14:creationId xmlns:p14="http://schemas.microsoft.com/office/powerpoint/2010/main" val="41186963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2E34FE-AB4D-2084-0BD0-8A7F99844FCF}"/>
            </a:ext>
          </a:extLst>
        </p:cNvPr>
        <p:cNvGrpSpPr/>
        <p:nvPr/>
      </p:nvGrpSpPr>
      <p:grpSpPr>
        <a:xfrm>
          <a:off x="0" y="0"/>
          <a:ext cx="0" cy="0"/>
          <a:chOff x="0" y="0"/>
          <a:chExt cx="0" cy="0"/>
        </a:xfrm>
      </p:grpSpPr>
      <p:grpSp>
        <p:nvGrpSpPr>
          <p:cNvPr id="7" name="Grupa 6">
            <a:extLst>
              <a:ext uri="{FF2B5EF4-FFF2-40B4-BE49-F238E27FC236}">
                <a16:creationId xmlns:a16="http://schemas.microsoft.com/office/drawing/2014/main" id="{F8CD4765-77D4-35A3-D496-FD52EF20AE44}"/>
              </a:ext>
            </a:extLst>
          </p:cNvPr>
          <p:cNvGrpSpPr/>
          <p:nvPr/>
        </p:nvGrpSpPr>
        <p:grpSpPr>
          <a:xfrm>
            <a:off x="0" y="409037"/>
            <a:ext cx="3093457" cy="142043"/>
            <a:chOff x="3653572" y="438181"/>
            <a:chExt cx="3093457" cy="142043"/>
          </a:xfrm>
        </p:grpSpPr>
        <p:cxnSp>
          <p:nvCxnSpPr>
            <p:cNvPr id="8" name="Łącznik prosty 7">
              <a:extLst>
                <a:ext uri="{FF2B5EF4-FFF2-40B4-BE49-F238E27FC236}">
                  <a16:creationId xmlns:a16="http://schemas.microsoft.com/office/drawing/2014/main" id="{71BD172C-D99E-AB6B-5345-188A93FA68E2}"/>
                </a:ext>
              </a:extLst>
            </p:cNvPr>
            <p:cNvCxnSpPr>
              <a:cxnSpLocks/>
            </p:cNvCxnSpPr>
            <p:nvPr/>
          </p:nvCxnSpPr>
          <p:spPr>
            <a:xfrm flipV="1">
              <a:off x="3653572" y="506027"/>
              <a:ext cx="3093457" cy="317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9" name="Łącznik prosty 8">
              <a:extLst>
                <a:ext uri="{FF2B5EF4-FFF2-40B4-BE49-F238E27FC236}">
                  <a16:creationId xmlns:a16="http://schemas.microsoft.com/office/drawing/2014/main" id="{044FD158-BCD0-D816-CB1F-511168334F3E}"/>
                </a:ext>
              </a:extLst>
            </p:cNvPr>
            <p:cNvCxnSpPr/>
            <p:nvPr/>
          </p:nvCxnSpPr>
          <p:spPr>
            <a:xfrm>
              <a:off x="6747029" y="438181"/>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11" name="Grupa 10">
            <a:extLst>
              <a:ext uri="{FF2B5EF4-FFF2-40B4-BE49-F238E27FC236}">
                <a16:creationId xmlns:a16="http://schemas.microsoft.com/office/drawing/2014/main" id="{231F915E-2717-0AD2-FFAC-70F4161C38F4}"/>
              </a:ext>
            </a:extLst>
          </p:cNvPr>
          <p:cNvGrpSpPr/>
          <p:nvPr/>
        </p:nvGrpSpPr>
        <p:grpSpPr>
          <a:xfrm rot="10800000">
            <a:off x="5679928" y="6288055"/>
            <a:ext cx="6512072" cy="142043"/>
            <a:chOff x="234957" y="435006"/>
            <a:chExt cx="6512072" cy="142043"/>
          </a:xfrm>
        </p:grpSpPr>
        <p:cxnSp>
          <p:nvCxnSpPr>
            <p:cNvPr id="12" name="Łącznik prosty 11">
              <a:extLst>
                <a:ext uri="{FF2B5EF4-FFF2-40B4-BE49-F238E27FC236}">
                  <a16:creationId xmlns:a16="http://schemas.microsoft.com/office/drawing/2014/main" id="{0A76FADF-9E7F-B1E7-74FA-99373A5F8515}"/>
                </a:ext>
              </a:extLst>
            </p:cNvPr>
            <p:cNvCxnSpPr>
              <a:cxnSpLocks/>
            </p:cNvCxnSpPr>
            <p:nvPr/>
          </p:nvCxnSpPr>
          <p:spPr>
            <a:xfrm rot="10800000" flipH="1" flipV="1">
              <a:off x="234957" y="483987"/>
              <a:ext cx="6512071" cy="2204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3" name="Łącznik prosty 12">
              <a:extLst>
                <a:ext uri="{FF2B5EF4-FFF2-40B4-BE49-F238E27FC236}">
                  <a16:creationId xmlns:a16="http://schemas.microsoft.com/office/drawing/2014/main" id="{753AEFDF-7FC4-CCFE-8FA4-4F617D1437DA}"/>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4341F879-A1A7-0A11-1C61-491A1DFC1392}"/>
              </a:ext>
            </a:extLst>
          </p:cNvPr>
          <p:cNvSpPr txBox="1"/>
          <p:nvPr/>
        </p:nvSpPr>
        <p:spPr>
          <a:xfrm>
            <a:off x="430090" y="6128245"/>
            <a:ext cx="520563" cy="461665"/>
          </a:xfrm>
          <a:prstGeom prst="rect">
            <a:avLst/>
          </a:prstGeom>
          <a:noFill/>
        </p:spPr>
        <p:txBody>
          <a:bodyPr wrap="square" rtlCol="0">
            <a:spAutoFit/>
          </a:bodyPr>
          <a:lstStyle/>
          <a:p>
            <a:r>
              <a:rPr lang="pl-PL" sz="2400" dirty="0">
                <a:solidFill>
                  <a:schemeClr val="bg1"/>
                </a:solidFill>
              </a:rPr>
              <a:t>03</a:t>
            </a:r>
          </a:p>
        </p:txBody>
      </p:sp>
      <p:grpSp>
        <p:nvGrpSpPr>
          <p:cNvPr id="15" name="Grupa 14">
            <a:extLst>
              <a:ext uri="{FF2B5EF4-FFF2-40B4-BE49-F238E27FC236}">
                <a16:creationId xmlns:a16="http://schemas.microsoft.com/office/drawing/2014/main" id="{6451B015-AE81-731B-7C66-448597097C24}"/>
              </a:ext>
            </a:extLst>
          </p:cNvPr>
          <p:cNvGrpSpPr/>
          <p:nvPr/>
        </p:nvGrpSpPr>
        <p:grpSpPr>
          <a:xfrm>
            <a:off x="218546" y="6081867"/>
            <a:ext cx="790916" cy="776133"/>
            <a:chOff x="11084833" y="0"/>
            <a:chExt cx="790916" cy="776133"/>
          </a:xfrm>
        </p:grpSpPr>
        <p:sp>
          <p:nvSpPr>
            <p:cNvPr id="16" name="Prostokąt 15">
              <a:extLst>
                <a:ext uri="{FF2B5EF4-FFF2-40B4-BE49-F238E27FC236}">
                  <a16:creationId xmlns:a16="http://schemas.microsoft.com/office/drawing/2014/main" id="{1919FABA-C474-4855-4D18-655CD51C0B81}"/>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a:extLst>
                <a:ext uri="{FF2B5EF4-FFF2-40B4-BE49-F238E27FC236}">
                  <a16:creationId xmlns:a16="http://schemas.microsoft.com/office/drawing/2014/main" id="{CB62BBBD-5CC7-270A-195C-6AEF25DE77AA}"/>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18</a:t>
              </a:r>
            </a:p>
          </p:txBody>
        </p:sp>
      </p:grpSp>
      <p:pic>
        <p:nvPicPr>
          <p:cNvPr id="3" name="Obraz 2">
            <a:extLst>
              <a:ext uri="{FF2B5EF4-FFF2-40B4-BE49-F238E27FC236}">
                <a16:creationId xmlns:a16="http://schemas.microsoft.com/office/drawing/2014/main" id="{33E4BDDC-0872-7558-F364-D0DA4F735A0A}"/>
              </a:ext>
            </a:extLst>
          </p:cNvPr>
          <p:cNvPicPr>
            <a:picLocks noChangeAspect="1"/>
          </p:cNvPicPr>
          <p:nvPr/>
        </p:nvPicPr>
        <p:blipFill>
          <a:blip r:embed="rId2" cstate="print"/>
          <a:srcRect/>
          <a:stretch>
            <a:fillRect/>
          </a:stretch>
        </p:blipFill>
        <p:spPr bwMode="auto">
          <a:xfrm>
            <a:off x="1546728" y="866227"/>
            <a:ext cx="3650188" cy="4627739"/>
          </a:xfrm>
          <a:prstGeom prst="rect">
            <a:avLst/>
          </a:prstGeom>
          <a:noFill/>
          <a:ln w="9525">
            <a:noFill/>
            <a:miter lim="800000"/>
            <a:headEnd/>
            <a:tailEnd/>
          </a:ln>
        </p:spPr>
      </p:pic>
      <p:pic>
        <p:nvPicPr>
          <p:cNvPr id="4" name="Obraz 3">
            <a:extLst>
              <a:ext uri="{FF2B5EF4-FFF2-40B4-BE49-F238E27FC236}">
                <a16:creationId xmlns:a16="http://schemas.microsoft.com/office/drawing/2014/main" id="{4BF8F4E2-A110-8D1C-E234-CF46E251E582}"/>
              </a:ext>
            </a:extLst>
          </p:cNvPr>
          <p:cNvPicPr>
            <a:picLocks noChangeAspect="1"/>
          </p:cNvPicPr>
          <p:nvPr/>
        </p:nvPicPr>
        <p:blipFill>
          <a:blip r:embed="rId3" cstate="print"/>
          <a:srcRect/>
          <a:stretch>
            <a:fillRect/>
          </a:stretch>
        </p:blipFill>
        <p:spPr bwMode="auto">
          <a:xfrm>
            <a:off x="6993373" y="866227"/>
            <a:ext cx="3011864" cy="4652070"/>
          </a:xfrm>
          <a:prstGeom prst="rect">
            <a:avLst/>
          </a:prstGeom>
          <a:noFill/>
          <a:ln w="9525">
            <a:noFill/>
            <a:miter lim="800000"/>
            <a:headEnd/>
            <a:tailEnd/>
          </a:ln>
        </p:spPr>
      </p:pic>
    </p:spTree>
    <p:extLst>
      <p:ext uri="{BB962C8B-B14F-4D97-AF65-F5344CB8AC3E}">
        <p14:creationId xmlns:p14="http://schemas.microsoft.com/office/powerpoint/2010/main" val="25142593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5071C3-3EAA-A6E4-A96E-382BDE5D0A2A}"/>
            </a:ext>
          </a:extLst>
        </p:cNvPr>
        <p:cNvGrpSpPr/>
        <p:nvPr/>
      </p:nvGrpSpPr>
      <p:grpSpPr>
        <a:xfrm>
          <a:off x="0" y="0"/>
          <a:ext cx="0" cy="0"/>
          <a:chOff x="0" y="0"/>
          <a:chExt cx="0" cy="0"/>
        </a:xfrm>
      </p:grpSpPr>
      <p:grpSp>
        <p:nvGrpSpPr>
          <p:cNvPr id="7" name="Grupa 6">
            <a:extLst>
              <a:ext uri="{FF2B5EF4-FFF2-40B4-BE49-F238E27FC236}">
                <a16:creationId xmlns:a16="http://schemas.microsoft.com/office/drawing/2014/main" id="{8A359B2F-FEC5-8412-0D97-8C94A49642CD}"/>
              </a:ext>
            </a:extLst>
          </p:cNvPr>
          <p:cNvGrpSpPr/>
          <p:nvPr/>
        </p:nvGrpSpPr>
        <p:grpSpPr>
          <a:xfrm>
            <a:off x="0" y="409037"/>
            <a:ext cx="3093457" cy="142043"/>
            <a:chOff x="3653572" y="438181"/>
            <a:chExt cx="3093457" cy="142043"/>
          </a:xfrm>
        </p:grpSpPr>
        <p:cxnSp>
          <p:nvCxnSpPr>
            <p:cNvPr id="8" name="Łącznik prosty 7">
              <a:extLst>
                <a:ext uri="{FF2B5EF4-FFF2-40B4-BE49-F238E27FC236}">
                  <a16:creationId xmlns:a16="http://schemas.microsoft.com/office/drawing/2014/main" id="{442770F3-3145-18E0-1894-DE69E0C19BF1}"/>
                </a:ext>
              </a:extLst>
            </p:cNvPr>
            <p:cNvCxnSpPr>
              <a:cxnSpLocks/>
            </p:cNvCxnSpPr>
            <p:nvPr/>
          </p:nvCxnSpPr>
          <p:spPr>
            <a:xfrm flipV="1">
              <a:off x="3653572" y="506027"/>
              <a:ext cx="3093457" cy="3175"/>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9" name="Łącznik prosty 8">
              <a:extLst>
                <a:ext uri="{FF2B5EF4-FFF2-40B4-BE49-F238E27FC236}">
                  <a16:creationId xmlns:a16="http://schemas.microsoft.com/office/drawing/2014/main" id="{44C9035B-6E95-4790-55B0-7469D8065596}"/>
                </a:ext>
              </a:extLst>
            </p:cNvPr>
            <p:cNvCxnSpPr/>
            <p:nvPr/>
          </p:nvCxnSpPr>
          <p:spPr>
            <a:xfrm>
              <a:off x="6747029" y="438181"/>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grpSp>
        <p:nvGrpSpPr>
          <p:cNvPr id="11" name="Grupa 10">
            <a:extLst>
              <a:ext uri="{FF2B5EF4-FFF2-40B4-BE49-F238E27FC236}">
                <a16:creationId xmlns:a16="http://schemas.microsoft.com/office/drawing/2014/main" id="{E48AA0DD-4575-2394-D00C-16F3290BCDC2}"/>
              </a:ext>
            </a:extLst>
          </p:cNvPr>
          <p:cNvGrpSpPr/>
          <p:nvPr/>
        </p:nvGrpSpPr>
        <p:grpSpPr>
          <a:xfrm rot="10800000">
            <a:off x="5679928" y="6288055"/>
            <a:ext cx="6512072" cy="142043"/>
            <a:chOff x="234957" y="435006"/>
            <a:chExt cx="6512072" cy="142043"/>
          </a:xfrm>
        </p:grpSpPr>
        <p:cxnSp>
          <p:nvCxnSpPr>
            <p:cNvPr id="12" name="Łącznik prosty 11">
              <a:extLst>
                <a:ext uri="{FF2B5EF4-FFF2-40B4-BE49-F238E27FC236}">
                  <a16:creationId xmlns:a16="http://schemas.microsoft.com/office/drawing/2014/main" id="{65547646-A898-04B8-AFCD-EAAF25814C25}"/>
                </a:ext>
              </a:extLst>
            </p:cNvPr>
            <p:cNvCxnSpPr>
              <a:cxnSpLocks/>
            </p:cNvCxnSpPr>
            <p:nvPr/>
          </p:nvCxnSpPr>
          <p:spPr>
            <a:xfrm rot="10800000" flipH="1" flipV="1">
              <a:off x="234957" y="483987"/>
              <a:ext cx="6512071" cy="2204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3" name="Łącznik prosty 12">
              <a:extLst>
                <a:ext uri="{FF2B5EF4-FFF2-40B4-BE49-F238E27FC236}">
                  <a16:creationId xmlns:a16="http://schemas.microsoft.com/office/drawing/2014/main" id="{D730CCCE-3BCC-8335-38E7-18EB6D6C1048}"/>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14" name="pole tekstowe 13">
            <a:extLst>
              <a:ext uri="{FF2B5EF4-FFF2-40B4-BE49-F238E27FC236}">
                <a16:creationId xmlns:a16="http://schemas.microsoft.com/office/drawing/2014/main" id="{30AA2BF3-B58C-1B8E-A5DF-60B206F56ACD}"/>
              </a:ext>
            </a:extLst>
          </p:cNvPr>
          <p:cNvSpPr txBox="1"/>
          <p:nvPr/>
        </p:nvSpPr>
        <p:spPr>
          <a:xfrm>
            <a:off x="430090" y="6128245"/>
            <a:ext cx="520563" cy="461665"/>
          </a:xfrm>
          <a:prstGeom prst="rect">
            <a:avLst/>
          </a:prstGeom>
          <a:noFill/>
        </p:spPr>
        <p:txBody>
          <a:bodyPr wrap="square" rtlCol="0">
            <a:spAutoFit/>
          </a:bodyPr>
          <a:lstStyle/>
          <a:p>
            <a:r>
              <a:rPr lang="pl-PL" sz="2400" dirty="0">
                <a:solidFill>
                  <a:schemeClr val="bg1"/>
                </a:solidFill>
              </a:rPr>
              <a:t>03</a:t>
            </a:r>
          </a:p>
        </p:txBody>
      </p:sp>
      <p:grpSp>
        <p:nvGrpSpPr>
          <p:cNvPr id="15" name="Grupa 14">
            <a:extLst>
              <a:ext uri="{FF2B5EF4-FFF2-40B4-BE49-F238E27FC236}">
                <a16:creationId xmlns:a16="http://schemas.microsoft.com/office/drawing/2014/main" id="{E4CB76B8-568C-E43A-C78C-D846F2247B3B}"/>
              </a:ext>
            </a:extLst>
          </p:cNvPr>
          <p:cNvGrpSpPr/>
          <p:nvPr/>
        </p:nvGrpSpPr>
        <p:grpSpPr>
          <a:xfrm>
            <a:off x="218546" y="6081867"/>
            <a:ext cx="790916" cy="776133"/>
            <a:chOff x="11084833" y="0"/>
            <a:chExt cx="790916" cy="776133"/>
          </a:xfrm>
        </p:grpSpPr>
        <p:sp>
          <p:nvSpPr>
            <p:cNvPr id="16" name="Prostokąt 15">
              <a:extLst>
                <a:ext uri="{FF2B5EF4-FFF2-40B4-BE49-F238E27FC236}">
                  <a16:creationId xmlns:a16="http://schemas.microsoft.com/office/drawing/2014/main" id="{5E889791-097F-42C2-4EB4-50709DE0FAB6}"/>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8" name="pole tekstowe 17">
              <a:extLst>
                <a:ext uri="{FF2B5EF4-FFF2-40B4-BE49-F238E27FC236}">
                  <a16:creationId xmlns:a16="http://schemas.microsoft.com/office/drawing/2014/main" id="{5B59B768-7738-90F3-152D-1ABF3667B612}"/>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19</a:t>
              </a:r>
            </a:p>
          </p:txBody>
        </p:sp>
      </p:grpSp>
      <p:pic>
        <p:nvPicPr>
          <p:cNvPr id="5" name="Obraz 4">
            <a:extLst>
              <a:ext uri="{FF2B5EF4-FFF2-40B4-BE49-F238E27FC236}">
                <a16:creationId xmlns:a16="http://schemas.microsoft.com/office/drawing/2014/main" id="{3819134F-71C2-E3FF-6BB6-99AD0ED96F1C}"/>
              </a:ext>
            </a:extLst>
          </p:cNvPr>
          <p:cNvPicPr>
            <a:picLocks noChangeAspect="1"/>
          </p:cNvPicPr>
          <p:nvPr/>
        </p:nvPicPr>
        <p:blipFill>
          <a:blip r:embed="rId2" cstate="print"/>
          <a:srcRect/>
          <a:stretch>
            <a:fillRect/>
          </a:stretch>
        </p:blipFill>
        <p:spPr bwMode="auto">
          <a:xfrm>
            <a:off x="386091" y="2554069"/>
            <a:ext cx="2920635" cy="2920635"/>
          </a:xfrm>
          <a:prstGeom prst="rect">
            <a:avLst/>
          </a:prstGeom>
          <a:noFill/>
          <a:ln w="9525">
            <a:noFill/>
            <a:miter lim="800000"/>
            <a:headEnd/>
            <a:tailEnd/>
          </a:ln>
        </p:spPr>
      </p:pic>
      <p:pic>
        <p:nvPicPr>
          <p:cNvPr id="2" name="Obraz 1">
            <a:extLst>
              <a:ext uri="{FF2B5EF4-FFF2-40B4-BE49-F238E27FC236}">
                <a16:creationId xmlns:a16="http://schemas.microsoft.com/office/drawing/2014/main" id="{FEF791AF-9DA9-D3A6-36D9-EF9F3B9032DF}"/>
              </a:ext>
            </a:extLst>
          </p:cNvPr>
          <p:cNvPicPr>
            <a:picLocks noChangeAspect="1"/>
          </p:cNvPicPr>
          <p:nvPr/>
        </p:nvPicPr>
        <p:blipFill>
          <a:blip r:embed="rId3" cstate="print"/>
          <a:srcRect/>
          <a:stretch>
            <a:fillRect/>
          </a:stretch>
        </p:blipFill>
        <p:spPr bwMode="auto">
          <a:xfrm>
            <a:off x="3921634" y="935190"/>
            <a:ext cx="3021425" cy="4539514"/>
          </a:xfrm>
          <a:prstGeom prst="rect">
            <a:avLst/>
          </a:prstGeom>
          <a:noFill/>
          <a:ln w="9525">
            <a:noFill/>
            <a:miter lim="800000"/>
            <a:headEnd/>
            <a:tailEnd/>
          </a:ln>
        </p:spPr>
      </p:pic>
      <p:pic>
        <p:nvPicPr>
          <p:cNvPr id="6" name="Obraz 5">
            <a:extLst>
              <a:ext uri="{FF2B5EF4-FFF2-40B4-BE49-F238E27FC236}">
                <a16:creationId xmlns:a16="http://schemas.microsoft.com/office/drawing/2014/main" id="{1BC0CBF6-6171-D92B-7FCA-062C846019B6}"/>
              </a:ext>
            </a:extLst>
          </p:cNvPr>
          <p:cNvPicPr>
            <a:picLocks noChangeAspect="1"/>
          </p:cNvPicPr>
          <p:nvPr/>
        </p:nvPicPr>
        <p:blipFill>
          <a:blip r:embed="rId4" cstate="print"/>
          <a:srcRect/>
          <a:stretch>
            <a:fillRect/>
          </a:stretch>
        </p:blipFill>
        <p:spPr bwMode="auto">
          <a:xfrm>
            <a:off x="7882406" y="935191"/>
            <a:ext cx="3388106" cy="4517474"/>
          </a:xfrm>
          <a:prstGeom prst="rect">
            <a:avLst/>
          </a:prstGeom>
          <a:noFill/>
          <a:ln w="9525">
            <a:noFill/>
            <a:miter lim="800000"/>
            <a:headEnd/>
            <a:tailEnd/>
          </a:ln>
        </p:spPr>
      </p:pic>
    </p:spTree>
    <p:extLst>
      <p:ext uri="{BB962C8B-B14F-4D97-AF65-F5344CB8AC3E}">
        <p14:creationId xmlns:p14="http://schemas.microsoft.com/office/powerpoint/2010/main" val="7479287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C8C98-B4CF-A586-66ED-48A4523AAF1F}"/>
            </a:ext>
          </a:extLst>
        </p:cNvPr>
        <p:cNvGrpSpPr/>
        <p:nvPr/>
      </p:nvGrpSpPr>
      <p:grpSpPr>
        <a:xfrm>
          <a:off x="0" y="0"/>
          <a:ext cx="0" cy="0"/>
          <a:chOff x="0" y="0"/>
          <a:chExt cx="0" cy="0"/>
        </a:xfrm>
      </p:grpSpPr>
      <p:grpSp>
        <p:nvGrpSpPr>
          <p:cNvPr id="6" name="Grupa 5">
            <a:extLst>
              <a:ext uri="{FF2B5EF4-FFF2-40B4-BE49-F238E27FC236}">
                <a16:creationId xmlns:a16="http://schemas.microsoft.com/office/drawing/2014/main" id="{B53E53DD-7149-1DF1-96AD-70E8FFF4A538}"/>
              </a:ext>
            </a:extLst>
          </p:cNvPr>
          <p:cNvGrpSpPr/>
          <p:nvPr/>
        </p:nvGrpSpPr>
        <p:grpSpPr>
          <a:xfrm>
            <a:off x="0" y="419558"/>
            <a:ext cx="6751057" cy="142043"/>
            <a:chOff x="-4028" y="438181"/>
            <a:chExt cx="6751057" cy="142043"/>
          </a:xfrm>
        </p:grpSpPr>
        <p:cxnSp>
          <p:nvCxnSpPr>
            <p:cNvPr id="7" name="Łącznik prosty 6">
              <a:extLst>
                <a:ext uri="{FF2B5EF4-FFF2-40B4-BE49-F238E27FC236}">
                  <a16:creationId xmlns:a16="http://schemas.microsoft.com/office/drawing/2014/main" id="{499C1794-4EB0-52F2-F834-A10A94BA87AC}"/>
                </a:ext>
              </a:extLst>
            </p:cNvPr>
            <p:cNvCxnSpPr>
              <a:cxnSpLocks/>
            </p:cNvCxnSpPr>
            <p:nvPr/>
          </p:nvCxnSpPr>
          <p:spPr>
            <a:xfrm>
              <a:off x="-4028" y="506027"/>
              <a:ext cx="675105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8" name="Łącznik prosty 7">
              <a:extLst>
                <a:ext uri="{FF2B5EF4-FFF2-40B4-BE49-F238E27FC236}">
                  <a16:creationId xmlns:a16="http://schemas.microsoft.com/office/drawing/2014/main" id="{515E3362-C252-E88C-88EB-D985C8EE645F}"/>
                </a:ext>
              </a:extLst>
            </p:cNvPr>
            <p:cNvCxnSpPr/>
            <p:nvPr/>
          </p:nvCxnSpPr>
          <p:spPr>
            <a:xfrm>
              <a:off x="6747029" y="438181"/>
              <a:ext cx="0" cy="142043"/>
            </a:xfrm>
            <a:prstGeom prst="line">
              <a:avLst/>
            </a:prstGeom>
            <a:ln w="19050">
              <a:solidFill>
                <a:srgbClr val="606060"/>
              </a:solidFill>
            </a:ln>
          </p:spPr>
          <p:style>
            <a:lnRef idx="1">
              <a:schemeClr val="dk1"/>
            </a:lnRef>
            <a:fillRef idx="0">
              <a:schemeClr val="dk1"/>
            </a:fillRef>
            <a:effectRef idx="0">
              <a:schemeClr val="dk1"/>
            </a:effectRef>
            <a:fontRef idx="minor">
              <a:schemeClr val="tx1"/>
            </a:fontRef>
          </p:style>
        </p:cxnSp>
      </p:grpSp>
      <p:grpSp>
        <p:nvGrpSpPr>
          <p:cNvPr id="13" name="Grupa 12">
            <a:extLst>
              <a:ext uri="{FF2B5EF4-FFF2-40B4-BE49-F238E27FC236}">
                <a16:creationId xmlns:a16="http://schemas.microsoft.com/office/drawing/2014/main" id="{1FB110E5-97B3-4842-5CDE-768EF3B4B623}"/>
              </a:ext>
            </a:extLst>
          </p:cNvPr>
          <p:cNvGrpSpPr/>
          <p:nvPr/>
        </p:nvGrpSpPr>
        <p:grpSpPr>
          <a:xfrm rot="10800000">
            <a:off x="6760582" y="6296399"/>
            <a:ext cx="5431418" cy="142043"/>
            <a:chOff x="1315611" y="435006"/>
            <a:chExt cx="5431418" cy="142043"/>
          </a:xfrm>
        </p:grpSpPr>
        <p:cxnSp>
          <p:nvCxnSpPr>
            <p:cNvPr id="14" name="Łącznik prosty 13">
              <a:extLst>
                <a:ext uri="{FF2B5EF4-FFF2-40B4-BE49-F238E27FC236}">
                  <a16:creationId xmlns:a16="http://schemas.microsoft.com/office/drawing/2014/main" id="{8719B41D-0023-F071-259D-149164FB7113}"/>
                </a:ext>
              </a:extLst>
            </p:cNvPr>
            <p:cNvCxnSpPr>
              <a:cxnSpLocks/>
            </p:cNvCxnSpPr>
            <p:nvPr/>
          </p:nvCxnSpPr>
          <p:spPr>
            <a:xfrm rot="10800000" flipH="1">
              <a:off x="1315611" y="506027"/>
              <a:ext cx="5431417" cy="0"/>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cxnSp>
          <p:nvCxnSpPr>
            <p:cNvPr id="15" name="Łącznik prosty 14">
              <a:extLst>
                <a:ext uri="{FF2B5EF4-FFF2-40B4-BE49-F238E27FC236}">
                  <a16:creationId xmlns:a16="http://schemas.microsoft.com/office/drawing/2014/main" id="{93C8AF6E-08FF-2F6E-07EB-24C76AB9FD6F}"/>
                </a:ext>
              </a:extLst>
            </p:cNvPr>
            <p:cNvCxnSpPr/>
            <p:nvPr/>
          </p:nvCxnSpPr>
          <p:spPr>
            <a:xfrm>
              <a:off x="6747029" y="435006"/>
              <a:ext cx="0" cy="142043"/>
            </a:xfrm>
            <a:prstGeom prst="line">
              <a:avLst/>
            </a:prstGeom>
            <a:ln w="19050">
              <a:solidFill>
                <a:srgbClr val="263779"/>
              </a:solidFill>
            </a:ln>
          </p:spPr>
          <p:style>
            <a:lnRef idx="1">
              <a:schemeClr val="dk1"/>
            </a:lnRef>
            <a:fillRef idx="0">
              <a:schemeClr val="dk1"/>
            </a:fillRef>
            <a:effectRef idx="0">
              <a:schemeClr val="dk1"/>
            </a:effectRef>
            <a:fontRef idx="minor">
              <a:schemeClr val="tx1"/>
            </a:fontRef>
          </p:style>
        </p:cxnSp>
      </p:grpSp>
      <p:sp>
        <p:nvSpPr>
          <p:cNvPr id="23" name="pole tekstowe 22">
            <a:extLst>
              <a:ext uri="{FF2B5EF4-FFF2-40B4-BE49-F238E27FC236}">
                <a16:creationId xmlns:a16="http://schemas.microsoft.com/office/drawing/2014/main" id="{A65F29B3-BAE7-8193-2E89-EECFFD113CC6}"/>
              </a:ext>
            </a:extLst>
          </p:cNvPr>
          <p:cNvSpPr txBox="1"/>
          <p:nvPr/>
        </p:nvSpPr>
        <p:spPr>
          <a:xfrm>
            <a:off x="776794" y="2613392"/>
            <a:ext cx="6501764" cy="1631216"/>
          </a:xfrm>
          <a:prstGeom prst="rect">
            <a:avLst/>
          </a:prstGeom>
          <a:noFill/>
        </p:spPr>
        <p:txBody>
          <a:bodyPr wrap="square" rtlCol="0">
            <a:spAutoFit/>
          </a:bodyPr>
          <a:lstStyle/>
          <a:p>
            <a:pPr algn="just">
              <a:lnSpc>
                <a:spcPts val="1960"/>
              </a:lnSpc>
            </a:pPr>
            <a:r>
              <a:rPr lang="pl-PL" dirty="0">
                <a:solidFill>
                  <a:srgbClr val="263779"/>
                </a:solidFill>
                <a:latin typeface="Lato" panose="020F0502020204030203" pitchFamily="34" charset="0"/>
                <a:ea typeface="Lato" panose="020F0502020204030203" pitchFamily="34" charset="0"/>
                <a:cs typeface="Lato" panose="020F0502020204030203" pitchFamily="34" charset="0"/>
              </a:rPr>
              <a:t>Materiały i informacje pochodzą z:</a:t>
            </a:r>
          </a:p>
          <a:p>
            <a:pPr algn="just">
              <a:lnSpc>
                <a:spcPts val="1960"/>
              </a:lnSpc>
            </a:pPr>
            <a:r>
              <a:rPr lang="pl-PL" dirty="0">
                <a:solidFill>
                  <a:srgbClr val="263779"/>
                </a:solidFill>
                <a:latin typeface="Lato" panose="020F0502020204030203" pitchFamily="34" charset="0"/>
                <a:ea typeface="Lato" panose="020F0502020204030203" pitchFamily="34" charset="0"/>
                <a:cs typeface="Lato" panose="020F0502020204030203" pitchFamily="34" charset="0"/>
              </a:rPr>
              <a:t>POLSKIE DRUKI LUDOWE Skarby z kolekcji Centralnego Muzeum Włókiennictwa w Łodzi - Stowarzyszenie Na Rzecz Promocji Kultury I Rzemiosł Dawnych "WICI",</a:t>
            </a:r>
          </a:p>
          <a:p>
            <a:pPr algn="just">
              <a:lnSpc>
                <a:spcPts val="1960"/>
              </a:lnSpc>
            </a:pPr>
            <a:r>
              <a:rPr lang="pl-PL" dirty="0">
                <a:solidFill>
                  <a:srgbClr val="263779"/>
                </a:solidFill>
                <a:latin typeface="Lato" panose="020F0502020204030203" pitchFamily="34" charset="0"/>
                <a:ea typeface="Lato" panose="020F0502020204030203" pitchFamily="34" charset="0"/>
                <a:cs typeface="Lato" panose="020F0502020204030203" pitchFamily="34" charset="0"/>
              </a:rPr>
              <a:t>Justyna Masłowiec http://www.drzeworyty.pl/klocki/troche-techniki–modrodruk.html</a:t>
            </a:r>
          </a:p>
        </p:txBody>
      </p:sp>
      <p:grpSp>
        <p:nvGrpSpPr>
          <p:cNvPr id="2" name="Grupa 1">
            <a:extLst>
              <a:ext uri="{FF2B5EF4-FFF2-40B4-BE49-F238E27FC236}">
                <a16:creationId xmlns:a16="http://schemas.microsoft.com/office/drawing/2014/main" id="{6FC61CE9-B07A-22FB-5860-097329921A94}"/>
              </a:ext>
            </a:extLst>
          </p:cNvPr>
          <p:cNvGrpSpPr/>
          <p:nvPr/>
        </p:nvGrpSpPr>
        <p:grpSpPr>
          <a:xfrm>
            <a:off x="11084833" y="0"/>
            <a:ext cx="790916" cy="776133"/>
            <a:chOff x="11084833" y="0"/>
            <a:chExt cx="790916" cy="776133"/>
          </a:xfrm>
        </p:grpSpPr>
        <p:sp>
          <p:nvSpPr>
            <p:cNvPr id="11" name="Prostokąt 10">
              <a:extLst>
                <a:ext uri="{FF2B5EF4-FFF2-40B4-BE49-F238E27FC236}">
                  <a16:creationId xmlns:a16="http://schemas.microsoft.com/office/drawing/2014/main" id="{EBCB444E-ECF8-18AC-8B17-F1B6DD3F1B1B}"/>
                </a:ext>
              </a:extLst>
            </p:cNvPr>
            <p:cNvSpPr/>
            <p:nvPr/>
          </p:nvSpPr>
          <p:spPr>
            <a:xfrm>
              <a:off x="11084833" y="0"/>
              <a:ext cx="790916" cy="776133"/>
            </a:xfrm>
            <a:prstGeom prst="rect">
              <a:avLst/>
            </a:prstGeom>
            <a:solidFill>
              <a:srgbClr val="C01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5" name="pole tekstowe 24">
              <a:extLst>
                <a:ext uri="{FF2B5EF4-FFF2-40B4-BE49-F238E27FC236}">
                  <a16:creationId xmlns:a16="http://schemas.microsoft.com/office/drawing/2014/main" id="{74E9A502-CFEC-AE16-A7E7-11C258EFCF80}"/>
                </a:ext>
              </a:extLst>
            </p:cNvPr>
            <p:cNvSpPr txBox="1"/>
            <p:nvPr/>
          </p:nvSpPr>
          <p:spPr>
            <a:xfrm>
              <a:off x="11252378" y="157233"/>
              <a:ext cx="520563" cy="461665"/>
            </a:xfrm>
            <a:prstGeom prst="rect">
              <a:avLst/>
            </a:prstGeom>
            <a:noFill/>
          </p:spPr>
          <p:txBody>
            <a:bodyPr wrap="square" rtlCol="0">
              <a:spAutoFit/>
            </a:bodyPr>
            <a:lstStyle/>
            <a:p>
              <a:r>
                <a:rPr lang="pl-PL" sz="2400" dirty="0">
                  <a:solidFill>
                    <a:schemeClr val="bg1"/>
                  </a:solidFill>
                </a:rPr>
                <a:t>20</a:t>
              </a:r>
            </a:p>
          </p:txBody>
        </p:sp>
      </p:grpSp>
    </p:spTree>
    <p:extLst>
      <p:ext uri="{BB962C8B-B14F-4D97-AF65-F5344CB8AC3E}">
        <p14:creationId xmlns:p14="http://schemas.microsoft.com/office/powerpoint/2010/main" val="1903551755"/>
      </p:ext>
    </p:extLst>
  </p:cSld>
  <p:clrMapOvr>
    <a:masterClrMapping/>
  </p:clrMapOvr>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821</TotalTime>
  <Words>1185</Words>
  <Application>Microsoft Office PowerPoint</Application>
  <PresentationFormat>Panoramiczny</PresentationFormat>
  <Paragraphs>79</Paragraphs>
  <Slides>21</Slides>
  <Notes>0</Notes>
  <HiddenSlides>0</HiddenSlides>
  <MMClips>0</MMClips>
  <ScaleCrop>false</ScaleCrop>
  <HeadingPairs>
    <vt:vector size="6" baseType="variant">
      <vt:variant>
        <vt:lpstr>Używane czcionki</vt:lpstr>
      </vt:variant>
      <vt:variant>
        <vt:i4>6</vt:i4>
      </vt:variant>
      <vt:variant>
        <vt:lpstr>Motyw</vt:lpstr>
      </vt:variant>
      <vt:variant>
        <vt:i4>1</vt:i4>
      </vt:variant>
      <vt:variant>
        <vt:lpstr>Tytuły slajdów</vt:lpstr>
      </vt:variant>
      <vt:variant>
        <vt:i4>21</vt:i4>
      </vt:variant>
    </vt:vector>
  </HeadingPairs>
  <TitlesOfParts>
    <vt:vector size="28" baseType="lpstr">
      <vt:lpstr>Arial</vt:lpstr>
      <vt:lpstr>Calibri</vt:lpstr>
      <vt:lpstr>Calibri Light</vt:lpstr>
      <vt:lpstr>Lato</vt:lpstr>
      <vt:lpstr>Lato Black</vt:lpstr>
      <vt:lpstr>Times New Roman</vt:lpstr>
      <vt:lpstr>Motyw pakietu Office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cp:lastModifiedBy>Patrycja Pastuszak</cp:lastModifiedBy>
  <cp:revision>24</cp:revision>
  <dcterms:created xsi:type="dcterms:W3CDTF">2022-04-01T12:42:11Z</dcterms:created>
  <dcterms:modified xsi:type="dcterms:W3CDTF">2026-02-22T15:15:32Z</dcterms:modified>
</cp:coreProperties>
</file>